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57" r:id="rId4"/>
    <p:sldId id="258" r:id="rId5"/>
    <p:sldId id="259" r:id="rId6"/>
    <p:sldId id="260" r:id="rId7"/>
    <p:sldId id="263" r:id="rId8"/>
    <p:sldId id="264" r:id="rId9"/>
    <p:sldId id="265" r:id="rId10"/>
    <p:sldId id="266" r:id="rId11"/>
    <p:sldId id="267" r:id="rId12"/>
    <p:sldId id="293" r:id="rId13"/>
    <p:sldId id="268" r:id="rId14"/>
    <p:sldId id="262" r:id="rId15"/>
    <p:sldId id="270" r:id="rId16"/>
    <p:sldId id="271" r:id="rId17"/>
    <p:sldId id="272" r:id="rId18"/>
    <p:sldId id="294" r:id="rId19"/>
    <p:sldId id="275" r:id="rId20"/>
    <p:sldId id="276" r:id="rId21"/>
    <p:sldId id="277" r:id="rId22"/>
    <p:sldId id="278" r:id="rId23"/>
    <p:sldId id="279" r:id="rId24"/>
    <p:sldId id="261" r:id="rId25"/>
    <p:sldId id="286" r:id="rId26"/>
    <p:sldId id="287" r:id="rId27"/>
    <p:sldId id="288" r:id="rId28"/>
    <p:sldId id="289" r:id="rId29"/>
    <p:sldId id="290" r:id="rId30"/>
    <p:sldId id="284" r:id="rId31"/>
    <p:sldId id="285" r:id="rId32"/>
    <p:sldId id="281" r:id="rId33"/>
    <p:sldId id="282" r:id="rId34"/>
    <p:sldId id="283" r:id="rId35"/>
    <p:sldId id="291" r:id="rId36"/>
    <p:sldId id="274" r:id="rId37"/>
    <p:sldId id="280" r:id="rId3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2" d="100"/>
          <a:sy n="102" d="100"/>
        </p:scale>
        <p:origin x="114" y="42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A1A2A28A-6426-4950-BC4C-3B68A0DC100C}" type="datetimeFigureOut">
              <a:rPr lang="cs-CZ" smtClean="0"/>
              <a:t>23.7.2020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4E9F93C-C517-49F7-A24F-AB766EA95AB5}" type="slidenum">
              <a:rPr lang="cs-CZ" smtClean="0"/>
              <a:t>‹#›</a:t>
            </a:fld>
            <a:endParaRPr lang="cs-CZ"/>
          </a:p>
        </p:txBody>
      </p:sp>
    </p:spTree>
    <p:extLst>
      <p:ext uri="{BB962C8B-B14F-4D97-AF65-F5344CB8AC3E}">
        <p14:creationId xmlns:p14="http://schemas.microsoft.com/office/powerpoint/2010/main" val="81491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1A2A28A-6426-4950-BC4C-3B68A0DC100C}" type="datetimeFigureOut">
              <a:rPr lang="cs-CZ" smtClean="0"/>
              <a:t>23.7.2020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4E9F93C-C517-49F7-A24F-AB766EA95AB5}" type="slidenum">
              <a:rPr lang="cs-CZ" smtClean="0"/>
              <a:t>‹#›</a:t>
            </a:fld>
            <a:endParaRPr lang="cs-CZ"/>
          </a:p>
        </p:txBody>
      </p:sp>
    </p:spTree>
    <p:extLst>
      <p:ext uri="{BB962C8B-B14F-4D97-AF65-F5344CB8AC3E}">
        <p14:creationId xmlns:p14="http://schemas.microsoft.com/office/powerpoint/2010/main" val="2401655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1A2A28A-6426-4950-BC4C-3B68A0DC100C}" type="datetimeFigureOut">
              <a:rPr lang="cs-CZ" smtClean="0"/>
              <a:t>23.7.2020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4E9F93C-C517-49F7-A24F-AB766EA95AB5}" type="slidenum">
              <a:rPr lang="cs-CZ" smtClean="0"/>
              <a:t>‹#›</a:t>
            </a:fld>
            <a:endParaRPr lang="cs-CZ"/>
          </a:p>
        </p:txBody>
      </p:sp>
    </p:spTree>
    <p:extLst>
      <p:ext uri="{BB962C8B-B14F-4D97-AF65-F5344CB8AC3E}">
        <p14:creationId xmlns:p14="http://schemas.microsoft.com/office/powerpoint/2010/main" val="3502058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1A2A28A-6426-4950-BC4C-3B68A0DC100C}" type="datetimeFigureOut">
              <a:rPr lang="cs-CZ" smtClean="0"/>
              <a:t>23.7.2020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4E9F93C-C517-49F7-A24F-AB766EA95AB5}" type="slidenum">
              <a:rPr lang="cs-CZ" smtClean="0"/>
              <a:t>‹#›</a:t>
            </a:fld>
            <a:endParaRPr lang="cs-CZ"/>
          </a:p>
        </p:txBody>
      </p:sp>
    </p:spTree>
    <p:extLst>
      <p:ext uri="{BB962C8B-B14F-4D97-AF65-F5344CB8AC3E}">
        <p14:creationId xmlns:p14="http://schemas.microsoft.com/office/powerpoint/2010/main" val="3826553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A1A2A28A-6426-4950-BC4C-3B68A0DC100C}" type="datetimeFigureOut">
              <a:rPr lang="cs-CZ" smtClean="0"/>
              <a:t>23.7.2020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4E9F93C-C517-49F7-A24F-AB766EA95AB5}" type="slidenum">
              <a:rPr lang="cs-CZ" smtClean="0"/>
              <a:t>‹#›</a:t>
            </a:fld>
            <a:endParaRPr lang="cs-CZ"/>
          </a:p>
        </p:txBody>
      </p:sp>
    </p:spTree>
    <p:extLst>
      <p:ext uri="{BB962C8B-B14F-4D97-AF65-F5344CB8AC3E}">
        <p14:creationId xmlns:p14="http://schemas.microsoft.com/office/powerpoint/2010/main" val="4128376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A1A2A28A-6426-4950-BC4C-3B68A0DC100C}" type="datetimeFigureOut">
              <a:rPr lang="cs-CZ" smtClean="0"/>
              <a:t>23.7.2020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4E9F93C-C517-49F7-A24F-AB766EA95AB5}" type="slidenum">
              <a:rPr lang="cs-CZ" smtClean="0"/>
              <a:t>‹#›</a:t>
            </a:fld>
            <a:endParaRPr lang="cs-CZ"/>
          </a:p>
        </p:txBody>
      </p:sp>
    </p:spTree>
    <p:extLst>
      <p:ext uri="{BB962C8B-B14F-4D97-AF65-F5344CB8AC3E}">
        <p14:creationId xmlns:p14="http://schemas.microsoft.com/office/powerpoint/2010/main" val="1889944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A1A2A28A-6426-4950-BC4C-3B68A0DC100C}" type="datetimeFigureOut">
              <a:rPr lang="cs-CZ" smtClean="0"/>
              <a:t>23.7.2020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4E9F93C-C517-49F7-A24F-AB766EA95AB5}" type="slidenum">
              <a:rPr lang="cs-CZ" smtClean="0"/>
              <a:t>‹#›</a:t>
            </a:fld>
            <a:endParaRPr lang="cs-CZ"/>
          </a:p>
        </p:txBody>
      </p:sp>
    </p:spTree>
    <p:extLst>
      <p:ext uri="{BB962C8B-B14F-4D97-AF65-F5344CB8AC3E}">
        <p14:creationId xmlns:p14="http://schemas.microsoft.com/office/powerpoint/2010/main" val="1495378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A1A2A28A-6426-4950-BC4C-3B68A0DC100C}" type="datetimeFigureOut">
              <a:rPr lang="cs-CZ" smtClean="0"/>
              <a:t>23.7.2020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4E9F93C-C517-49F7-A24F-AB766EA95AB5}" type="slidenum">
              <a:rPr lang="cs-CZ" smtClean="0"/>
              <a:t>‹#›</a:t>
            </a:fld>
            <a:endParaRPr lang="cs-CZ"/>
          </a:p>
        </p:txBody>
      </p:sp>
    </p:spTree>
    <p:extLst>
      <p:ext uri="{BB962C8B-B14F-4D97-AF65-F5344CB8AC3E}">
        <p14:creationId xmlns:p14="http://schemas.microsoft.com/office/powerpoint/2010/main" val="985443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1A2A28A-6426-4950-BC4C-3B68A0DC100C}" type="datetimeFigureOut">
              <a:rPr lang="cs-CZ" smtClean="0"/>
              <a:t>23.7.2020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4E9F93C-C517-49F7-A24F-AB766EA95AB5}" type="slidenum">
              <a:rPr lang="cs-CZ" smtClean="0"/>
              <a:t>‹#›</a:t>
            </a:fld>
            <a:endParaRPr lang="cs-CZ"/>
          </a:p>
        </p:txBody>
      </p:sp>
    </p:spTree>
    <p:extLst>
      <p:ext uri="{BB962C8B-B14F-4D97-AF65-F5344CB8AC3E}">
        <p14:creationId xmlns:p14="http://schemas.microsoft.com/office/powerpoint/2010/main" val="1005489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A1A2A28A-6426-4950-BC4C-3B68A0DC100C}" type="datetimeFigureOut">
              <a:rPr lang="cs-CZ" smtClean="0"/>
              <a:t>23.7.2020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4E9F93C-C517-49F7-A24F-AB766EA95AB5}" type="slidenum">
              <a:rPr lang="cs-CZ" smtClean="0"/>
              <a:t>‹#›</a:t>
            </a:fld>
            <a:endParaRPr lang="cs-CZ"/>
          </a:p>
        </p:txBody>
      </p:sp>
    </p:spTree>
    <p:extLst>
      <p:ext uri="{BB962C8B-B14F-4D97-AF65-F5344CB8AC3E}">
        <p14:creationId xmlns:p14="http://schemas.microsoft.com/office/powerpoint/2010/main" val="2513813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A1A2A28A-6426-4950-BC4C-3B68A0DC100C}" type="datetimeFigureOut">
              <a:rPr lang="cs-CZ" smtClean="0"/>
              <a:t>23.7.2020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4E9F93C-C517-49F7-A24F-AB766EA95AB5}" type="slidenum">
              <a:rPr lang="cs-CZ" smtClean="0"/>
              <a:t>‹#›</a:t>
            </a:fld>
            <a:endParaRPr lang="cs-CZ"/>
          </a:p>
        </p:txBody>
      </p:sp>
    </p:spTree>
    <p:extLst>
      <p:ext uri="{BB962C8B-B14F-4D97-AF65-F5344CB8AC3E}">
        <p14:creationId xmlns:p14="http://schemas.microsoft.com/office/powerpoint/2010/main" val="3989066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2A28A-6426-4950-BC4C-3B68A0DC100C}" type="datetimeFigureOut">
              <a:rPr lang="cs-CZ" smtClean="0"/>
              <a:t>23.7.2020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E9F93C-C517-49F7-A24F-AB766EA95AB5}" type="slidenum">
              <a:rPr lang="cs-CZ" smtClean="0"/>
              <a:t>‹#›</a:t>
            </a:fld>
            <a:endParaRPr lang="cs-CZ"/>
          </a:p>
        </p:txBody>
      </p:sp>
    </p:spTree>
    <p:extLst>
      <p:ext uri="{BB962C8B-B14F-4D97-AF65-F5344CB8AC3E}">
        <p14:creationId xmlns:p14="http://schemas.microsoft.com/office/powerpoint/2010/main" val="4262859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Volený osud</a:t>
            </a:r>
            <a:endParaRPr lang="cs-CZ" dirty="0"/>
          </a:p>
        </p:txBody>
      </p:sp>
      <p:sp>
        <p:nvSpPr>
          <p:cNvPr id="3" name="Podnadpis 2"/>
          <p:cNvSpPr>
            <a:spLocks noGrp="1"/>
          </p:cNvSpPr>
          <p:nvPr>
            <p:ph type="subTitle" idx="1"/>
          </p:nvPr>
        </p:nvSpPr>
        <p:spPr/>
        <p:txBody>
          <a:bodyPr/>
          <a:lstStyle/>
          <a:p>
            <a:r>
              <a:rPr lang="cs-CZ" dirty="0" smtClean="0"/>
              <a:t>26. července 2020</a:t>
            </a:r>
          </a:p>
          <a:p>
            <a:r>
              <a:rPr lang="cs-CZ" dirty="0" smtClean="0"/>
              <a:t>Past vedle Pasti.</a:t>
            </a:r>
            <a:endParaRPr lang="cs-CZ" dirty="0"/>
          </a:p>
        </p:txBody>
      </p:sp>
    </p:spTree>
    <p:extLst>
      <p:ext uri="{BB962C8B-B14F-4D97-AF65-F5344CB8AC3E}">
        <p14:creationId xmlns:p14="http://schemas.microsoft.com/office/powerpoint/2010/main" val="1453183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Nadpis 1"/>
          <p:cNvSpPr>
            <a:spLocks noGrp="1"/>
          </p:cNvSpPr>
          <p:nvPr>
            <p:ph type="title"/>
          </p:nvPr>
        </p:nvSpPr>
        <p:spPr/>
        <p:txBody>
          <a:bodyPr/>
          <a:lstStyle/>
          <a:p>
            <a:pPr eaLnBrk="1" hangingPunct="1"/>
            <a:r>
              <a:rPr lang="cs-CZ" altLang="cs-CZ" smtClean="0">
                <a:solidFill>
                  <a:srgbClr val="7B9899"/>
                </a:solidFill>
              </a:rPr>
              <a:t>Osobnost</a:t>
            </a:r>
          </a:p>
        </p:txBody>
      </p:sp>
      <p:sp>
        <p:nvSpPr>
          <p:cNvPr id="101379" name="Zástupný symbol pro obsah 2"/>
          <p:cNvSpPr>
            <a:spLocks noGrp="1"/>
          </p:cNvSpPr>
          <p:nvPr>
            <p:ph idx="1"/>
          </p:nvPr>
        </p:nvSpPr>
        <p:spPr/>
        <p:txBody>
          <a:bodyPr/>
          <a:lstStyle/>
          <a:p>
            <a:pPr eaLnBrk="1" hangingPunct="1"/>
            <a:r>
              <a:rPr lang="cs-CZ" altLang="cs-CZ" smtClean="0"/>
              <a:t>Kdo však k této osobnosti vychová? Na prvním a nejdůležitějším místě jsou to obyčejně nekompetentní rodiče, kteří jsou často sami po celý život polovičními nebo úplnými dětmi.</a:t>
            </a:r>
          </a:p>
          <a:p>
            <a:pPr eaLnBrk="1" hangingPunct="1"/>
            <a:r>
              <a:rPr lang="cs-CZ" altLang="cs-CZ" smtClean="0"/>
              <a:t>Náš problém výchovy všeobecně trpí jednostranným poukazováním  na dítě, které má být vychováváno, a právě tak jednostranným nedostatkem důrazu na nevychovanost dospělého vychovatele. </a:t>
            </a:r>
          </a:p>
          <a:p>
            <a:pPr eaLnBrk="1" hangingPunct="1"/>
            <a:r>
              <a:rPr lang="cs-CZ" altLang="cs-CZ" sz="1400"/>
              <a:t>Jung, C.G., (2012) </a:t>
            </a:r>
            <a:r>
              <a:rPr lang="cs-CZ" altLang="cs-CZ" sz="1400" i="1"/>
              <a:t>Člověk a kultura.</a:t>
            </a:r>
            <a:r>
              <a:rPr lang="cs-CZ" altLang="cs-CZ" sz="1400"/>
              <a:t> Výbor z díla IX. sv. Nakladatelství Tomáše Janečka, Brno, str. 11</a:t>
            </a:r>
          </a:p>
        </p:txBody>
      </p:sp>
    </p:spTree>
    <p:extLst>
      <p:ext uri="{BB962C8B-B14F-4D97-AF65-F5344CB8AC3E}">
        <p14:creationId xmlns:p14="http://schemas.microsoft.com/office/powerpoint/2010/main" val="1350617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Osobnost</a:t>
            </a:r>
            <a:endParaRPr lang="cs-CZ" dirty="0"/>
          </a:p>
        </p:txBody>
      </p:sp>
      <p:sp>
        <p:nvSpPr>
          <p:cNvPr id="3" name="Zástupný symbol pro obsah 2"/>
          <p:cNvSpPr>
            <a:spLocks noGrp="1"/>
          </p:cNvSpPr>
          <p:nvPr>
            <p:ph idx="1"/>
          </p:nvPr>
        </p:nvSpPr>
        <p:spPr/>
        <p:txBody>
          <a:bodyPr>
            <a:normAutofit/>
          </a:bodyPr>
          <a:lstStyle/>
          <a:p>
            <a:pPr marL="274320" indent="-274320">
              <a:buFont typeface="Wingdings 2"/>
              <a:buChar char=""/>
              <a:defRPr/>
            </a:pPr>
            <a:r>
              <a:rPr lang="cs-CZ" dirty="0" smtClean="0">
                <a:solidFill>
                  <a:srgbClr val="FF0000"/>
                </a:solidFill>
              </a:rPr>
              <a:t>V temném tušení svého defektu se zmocňuje výchovy dítěte a horuje pro dětskou psychologii na základě oblíbené domněnky, že v jeho vlastní výchově a dětském vývoji se jistě stala nějaká chyba, která by se dala odstranit v další generaci. (...)</a:t>
            </a:r>
          </a:p>
          <a:p>
            <a:pPr marL="274320" indent="-274320">
              <a:buFont typeface="Wingdings 2"/>
              <a:buChar char=""/>
              <a:defRPr/>
            </a:pPr>
            <a:r>
              <a:rPr lang="cs-CZ" dirty="0" smtClean="0"/>
              <a:t>Pokud byli jako děti vychováváni  příliš přísně, kazili své děti tolerancí hraničící až s trapností; pokud jim  byly v dětství úzkostlivě zastírány určité životní oblasti, zpřístupňovali je teď vlastním dětem  stejně tak úzkostlivě a rozumářsky.</a:t>
            </a:r>
          </a:p>
          <a:p>
            <a:pPr marL="274320" indent="-274320">
              <a:buFont typeface="Wingdings 2"/>
              <a:buChar char=""/>
              <a:defRPr/>
            </a:pPr>
            <a:r>
              <a:rPr lang="cs-CZ" sz="1500" dirty="0"/>
              <a:t>Jung, C.G., (2012) </a:t>
            </a:r>
            <a:r>
              <a:rPr lang="cs-CZ" sz="1500" i="1" dirty="0"/>
              <a:t>Člověk a kultura.</a:t>
            </a:r>
            <a:r>
              <a:rPr lang="cs-CZ" sz="1500" dirty="0"/>
              <a:t> Výbor z díla IX. sv. Nakladatelství Tomáše Janečka, Brno, str. 12-13</a:t>
            </a:r>
          </a:p>
          <a:p>
            <a:pPr marL="274320" indent="-274320">
              <a:buFont typeface="Wingdings 2"/>
              <a:buChar char=""/>
              <a:defRPr/>
            </a:pPr>
            <a:endParaRPr lang="cs-CZ" dirty="0"/>
          </a:p>
        </p:txBody>
      </p:sp>
    </p:spTree>
    <p:extLst>
      <p:ext uri="{BB962C8B-B14F-4D97-AF65-F5344CB8AC3E}">
        <p14:creationId xmlns:p14="http://schemas.microsoft.com/office/powerpoint/2010/main" val="2232279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0" y="1545714"/>
            <a:ext cx="12192000" cy="3823132"/>
          </a:xfrm>
          <a:prstGeom prst="rect">
            <a:avLst/>
          </a:prstGeom>
        </p:spPr>
      </p:pic>
      <p:pic>
        <p:nvPicPr>
          <p:cNvPr id="6" name="Obrázek 5"/>
          <p:cNvPicPr>
            <a:picLocks noChangeAspect="1"/>
          </p:cNvPicPr>
          <p:nvPr/>
        </p:nvPicPr>
        <p:blipFill>
          <a:blip r:embed="rId3"/>
          <a:stretch>
            <a:fillRect/>
          </a:stretch>
        </p:blipFill>
        <p:spPr>
          <a:xfrm>
            <a:off x="-19713" y="1159496"/>
            <a:ext cx="12218726" cy="4534293"/>
          </a:xfrm>
          <a:prstGeom prst="rect">
            <a:avLst/>
          </a:prstGeom>
        </p:spPr>
      </p:pic>
      <p:pic>
        <p:nvPicPr>
          <p:cNvPr id="7" name="Obrázek 6"/>
          <p:cNvPicPr>
            <a:picLocks noChangeAspect="1"/>
          </p:cNvPicPr>
          <p:nvPr/>
        </p:nvPicPr>
        <p:blipFill>
          <a:blip r:embed="rId4"/>
          <a:stretch>
            <a:fillRect/>
          </a:stretch>
        </p:blipFill>
        <p:spPr>
          <a:xfrm>
            <a:off x="7048991" y="0"/>
            <a:ext cx="5314950" cy="6858000"/>
          </a:xfrm>
          <a:prstGeom prst="rect">
            <a:avLst/>
          </a:prstGeom>
        </p:spPr>
      </p:pic>
      <p:pic>
        <p:nvPicPr>
          <p:cNvPr id="8" name="Obrázek 7"/>
          <p:cNvPicPr>
            <a:picLocks noChangeAspect="1"/>
          </p:cNvPicPr>
          <p:nvPr/>
        </p:nvPicPr>
        <p:blipFill>
          <a:blip r:embed="rId5"/>
          <a:stretch>
            <a:fillRect/>
          </a:stretch>
        </p:blipFill>
        <p:spPr>
          <a:xfrm>
            <a:off x="0" y="0"/>
            <a:ext cx="6884063" cy="6884063"/>
          </a:xfrm>
          <a:prstGeom prst="rect">
            <a:avLst/>
          </a:prstGeom>
        </p:spPr>
      </p:pic>
      <p:pic>
        <p:nvPicPr>
          <p:cNvPr id="9" name="Obrázek 8"/>
          <p:cNvPicPr>
            <a:picLocks noChangeAspect="1"/>
          </p:cNvPicPr>
          <p:nvPr/>
        </p:nvPicPr>
        <p:blipFill>
          <a:blip r:embed="rId6"/>
          <a:stretch>
            <a:fillRect/>
          </a:stretch>
        </p:blipFill>
        <p:spPr>
          <a:xfrm>
            <a:off x="3883843" y="-15895"/>
            <a:ext cx="4421171" cy="6894690"/>
          </a:xfrm>
          <a:prstGeom prst="rect">
            <a:avLst/>
          </a:prstGeom>
        </p:spPr>
      </p:pic>
      <p:pic>
        <p:nvPicPr>
          <p:cNvPr id="10" name="Obrázek 9"/>
          <p:cNvPicPr>
            <a:picLocks noChangeAspect="1"/>
          </p:cNvPicPr>
          <p:nvPr/>
        </p:nvPicPr>
        <p:blipFill>
          <a:blip r:embed="rId7"/>
          <a:stretch>
            <a:fillRect/>
          </a:stretch>
        </p:blipFill>
        <p:spPr>
          <a:xfrm>
            <a:off x="-19714" y="-169682"/>
            <a:ext cx="6823803" cy="7043925"/>
          </a:xfrm>
          <a:prstGeom prst="rect">
            <a:avLst/>
          </a:prstGeom>
        </p:spPr>
      </p:pic>
      <p:pic>
        <p:nvPicPr>
          <p:cNvPr id="12" name="Obrázek 11"/>
          <p:cNvPicPr>
            <a:picLocks noChangeAspect="1"/>
          </p:cNvPicPr>
          <p:nvPr/>
        </p:nvPicPr>
        <p:blipFill>
          <a:blip r:embed="rId8"/>
          <a:stretch>
            <a:fillRect/>
          </a:stretch>
        </p:blipFill>
        <p:spPr>
          <a:xfrm>
            <a:off x="3412503" y="-4715"/>
            <a:ext cx="5486400" cy="6858000"/>
          </a:xfrm>
          <a:prstGeom prst="rect">
            <a:avLst/>
          </a:prstGeom>
        </p:spPr>
      </p:pic>
      <p:pic>
        <p:nvPicPr>
          <p:cNvPr id="13" name="Obrázek 12"/>
          <p:cNvPicPr>
            <a:picLocks noChangeAspect="1"/>
          </p:cNvPicPr>
          <p:nvPr/>
        </p:nvPicPr>
        <p:blipFill>
          <a:blip r:embed="rId9"/>
          <a:stretch>
            <a:fillRect/>
          </a:stretch>
        </p:blipFill>
        <p:spPr>
          <a:xfrm>
            <a:off x="1801232" y="-5268"/>
            <a:ext cx="9400242" cy="6858000"/>
          </a:xfrm>
          <a:prstGeom prst="rect">
            <a:avLst/>
          </a:prstGeom>
        </p:spPr>
      </p:pic>
    </p:spTree>
    <p:extLst>
      <p:ext uri="{BB962C8B-B14F-4D97-AF65-F5344CB8AC3E}">
        <p14:creationId xmlns:p14="http://schemas.microsoft.com/office/powerpoint/2010/main" val="172502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a:t>
            </a:r>
            <a:r>
              <a:rPr lang="cs-CZ" dirty="0" smtClean="0"/>
              <a:t>sobnost</a:t>
            </a:r>
            <a:endParaRPr lang="cs-CZ" dirty="0"/>
          </a:p>
        </p:txBody>
      </p:sp>
      <p:sp>
        <p:nvSpPr>
          <p:cNvPr id="104451" name="Zástupný symbol pro obsah 2"/>
          <p:cNvSpPr>
            <a:spLocks noGrp="1"/>
          </p:cNvSpPr>
          <p:nvPr>
            <p:ph idx="1"/>
          </p:nvPr>
        </p:nvSpPr>
        <p:spPr/>
        <p:txBody>
          <a:bodyPr/>
          <a:lstStyle/>
          <a:p>
            <a:pPr eaLnBrk="1" hangingPunct="1"/>
            <a:r>
              <a:rPr lang="cs-CZ" altLang="cs-CZ" dirty="0" smtClean="0"/>
              <a:t>Osobnost je nejvyšší uskutečnění  vrozené svéráznosti určité živé bytosti. </a:t>
            </a:r>
            <a:r>
              <a:rPr lang="cs-CZ" altLang="cs-CZ" dirty="0" smtClean="0">
                <a:solidFill>
                  <a:srgbClr val="FF0000"/>
                </a:solidFill>
              </a:rPr>
              <a:t>Osobnost je činem největší životní odvahy</a:t>
            </a:r>
            <a:r>
              <a:rPr lang="cs-CZ" altLang="cs-CZ" dirty="0" smtClean="0"/>
              <a:t>, absolutního přitakání individuálně jsoucího a nejúspěšnějšího přizpůsobení univerzálně danému za co možná největší svobody vlastního rozhodnutí. </a:t>
            </a:r>
          </a:p>
          <a:p>
            <a:pPr eaLnBrk="1" hangingPunct="1"/>
            <a:r>
              <a:rPr lang="cs-CZ" altLang="cs-CZ" dirty="0" smtClean="0"/>
              <a:t>Vychovat někoho </a:t>
            </a:r>
            <a:r>
              <a:rPr lang="cs-CZ" altLang="cs-CZ" i="1" dirty="0" smtClean="0"/>
              <a:t>k tomu </a:t>
            </a:r>
            <a:r>
              <a:rPr lang="cs-CZ" altLang="cs-CZ" dirty="0" smtClean="0"/>
              <a:t>se mi nezdá nepatrnou věcí. </a:t>
            </a:r>
          </a:p>
          <a:p>
            <a:pPr eaLnBrk="1" hangingPunct="1"/>
            <a:r>
              <a:rPr lang="cs-CZ" altLang="cs-CZ" sz="1300" dirty="0"/>
              <a:t>Jung, C.G., (2012) </a:t>
            </a:r>
            <a:r>
              <a:rPr lang="cs-CZ" altLang="cs-CZ" sz="1300" i="1" dirty="0"/>
              <a:t>Člověk a kultura.</a:t>
            </a:r>
            <a:r>
              <a:rPr lang="cs-CZ" altLang="cs-CZ" sz="1300" dirty="0"/>
              <a:t> Výbor z díla IX. sv. Nakladatelství Tomáše Janečka, Brno, str. 14</a:t>
            </a:r>
          </a:p>
          <a:p>
            <a:pPr eaLnBrk="1" hangingPunct="1"/>
            <a:endParaRPr lang="cs-CZ" altLang="cs-CZ" dirty="0" smtClean="0"/>
          </a:p>
        </p:txBody>
      </p:sp>
    </p:spTree>
    <p:extLst>
      <p:ext uri="{BB962C8B-B14F-4D97-AF65-F5344CB8AC3E}">
        <p14:creationId xmlns:p14="http://schemas.microsoft.com/office/powerpoint/2010/main" val="3349554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Individuace</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Každý krok individuace je pociťován jako zločin vůči kolektivu, neboť je protestem  proti identifikaci jedince s představiteli kolektivu, ať už jde o rodinu, stranu církve nebo národ.  Současně je každý krok, neboť jde vskutku o inflační akt,  nejenom provázen vinou, ale přináší s sebou i velmi reálné nebezpečí že jedinec uvízne v inflaci, která vede k pádu. </a:t>
            </a:r>
          </a:p>
          <a:p>
            <a:r>
              <a:rPr lang="cs-CZ" dirty="0" smtClean="0"/>
              <a:t>V psychoterapii se setkáváme s mnoha lidmi, jejichž vývoj se zastavil přesně v bodě, kde bylo potřeba spáchat onen zločin. </a:t>
            </a:r>
            <a:r>
              <a:rPr lang="cs-CZ" dirty="0" smtClean="0">
                <a:solidFill>
                  <a:srgbClr val="FF0000"/>
                </a:solidFill>
              </a:rPr>
              <a:t>Někteří říkají: „Nemohu zklamat své rodiče nebo svou rodinu.“ Muž žijící se svou matkou říká: „Rád bych se oženil, ale to by mou ubohou starou matku zabilo.“ Což by se docela dobře mohlo stát… </a:t>
            </a:r>
          </a:p>
          <a:p>
            <a:r>
              <a:rPr lang="cs-CZ" sz="1300" dirty="0" err="1" smtClean="0"/>
              <a:t>Edinger</a:t>
            </a:r>
            <a:r>
              <a:rPr lang="cs-CZ" sz="1300" dirty="0" smtClean="0"/>
              <a:t>, E.F., (2006) </a:t>
            </a:r>
            <a:r>
              <a:rPr lang="cs-CZ" sz="1300" i="1" dirty="0" smtClean="0"/>
              <a:t>Já a archetyp. </a:t>
            </a:r>
            <a:r>
              <a:rPr lang="cs-CZ" sz="1300" dirty="0" smtClean="0"/>
              <a:t>Nakladatelství Tomáše Janečka. Brno. str. 34</a:t>
            </a:r>
          </a:p>
          <a:p>
            <a:endParaRPr lang="cs-CZ" dirty="0"/>
          </a:p>
        </p:txBody>
      </p:sp>
    </p:spTree>
    <p:extLst>
      <p:ext uri="{BB962C8B-B14F-4D97-AF65-F5344CB8AC3E}">
        <p14:creationId xmlns:p14="http://schemas.microsoft.com/office/powerpoint/2010/main" val="3562942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Slavnost Všech svatých</a:t>
            </a:r>
            <a:endParaRPr lang="cs-CZ" dirty="0"/>
          </a:p>
        </p:txBody>
      </p:sp>
      <p:sp>
        <p:nvSpPr>
          <p:cNvPr id="79875" name="Zástupný symbol pro obsah 2"/>
          <p:cNvSpPr>
            <a:spLocks noGrp="1"/>
          </p:cNvSpPr>
          <p:nvPr>
            <p:ph idx="1"/>
          </p:nvPr>
        </p:nvSpPr>
        <p:spPr/>
        <p:txBody>
          <a:bodyPr/>
          <a:lstStyle/>
          <a:p>
            <a:r>
              <a:rPr lang="cs-CZ" altLang="cs-CZ" smtClean="0"/>
              <a:t>Darwin a Wallace</a:t>
            </a:r>
          </a:p>
          <a:p>
            <a:r>
              <a:rPr lang="cs-CZ" altLang="cs-CZ" smtClean="0"/>
              <a:t>Mendel a Correns, de Vries a von Tschermak</a:t>
            </a:r>
          </a:p>
          <a:p>
            <a:r>
              <a:rPr lang="cs-CZ" altLang="cs-CZ" smtClean="0"/>
              <a:t>Watson s Crickem a Pauling</a:t>
            </a:r>
          </a:p>
          <a:p>
            <a:endParaRPr lang="cs-CZ" altLang="cs-CZ" smtClean="0"/>
          </a:p>
          <a:p>
            <a:r>
              <a:rPr lang="cs-CZ" altLang="cs-CZ" smtClean="0"/>
              <a:t>Dvořák, Mucha, van Gogh</a:t>
            </a:r>
          </a:p>
          <a:p>
            <a:r>
              <a:rPr lang="cs-CZ" altLang="cs-CZ" smtClean="0"/>
              <a:t>sv. František, Dominik, Ignác</a:t>
            </a:r>
          </a:p>
        </p:txBody>
      </p:sp>
    </p:spTree>
    <p:extLst>
      <p:ext uri="{BB962C8B-B14F-4D97-AF65-F5344CB8AC3E}">
        <p14:creationId xmlns:p14="http://schemas.microsoft.com/office/powerpoint/2010/main" val="3738899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err="1" smtClean="0"/>
              <a:t>Acedia</a:t>
            </a:r>
            <a:endParaRPr lang="cs-CZ" dirty="0"/>
          </a:p>
        </p:txBody>
      </p:sp>
      <p:pic>
        <p:nvPicPr>
          <p:cNvPr id="5" name="Obrázek 4"/>
          <p:cNvPicPr>
            <a:picLocks noChangeAspect="1"/>
          </p:cNvPicPr>
          <p:nvPr/>
        </p:nvPicPr>
        <p:blipFill>
          <a:blip r:embed="rId2"/>
          <a:stretch>
            <a:fillRect/>
          </a:stretch>
        </p:blipFill>
        <p:spPr>
          <a:xfrm>
            <a:off x="3459893" y="177510"/>
            <a:ext cx="8559114" cy="6682115"/>
          </a:xfrm>
          <a:prstGeom prst="rect">
            <a:avLst/>
          </a:prstGeom>
        </p:spPr>
      </p:pic>
    </p:spTree>
    <p:extLst>
      <p:ext uri="{BB962C8B-B14F-4D97-AF65-F5344CB8AC3E}">
        <p14:creationId xmlns:p14="http://schemas.microsoft.com/office/powerpoint/2010/main" val="2029851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err="1" smtClean="0"/>
              <a:t>Acedia</a:t>
            </a:r>
            <a:endParaRPr lang="cs-CZ" dirty="0"/>
          </a:p>
        </p:txBody>
      </p:sp>
      <p:sp>
        <p:nvSpPr>
          <p:cNvPr id="4" name="Zástupný symbol pro obsah 3"/>
          <p:cNvSpPr>
            <a:spLocks noGrp="1"/>
          </p:cNvSpPr>
          <p:nvPr>
            <p:ph idx="1"/>
          </p:nvPr>
        </p:nvSpPr>
        <p:spPr/>
        <p:txBody>
          <a:bodyPr>
            <a:normAutofit/>
          </a:bodyPr>
          <a:lstStyle/>
          <a:p>
            <a:endParaRPr lang="cs-CZ" dirty="0" smtClean="0"/>
          </a:p>
          <a:p>
            <a:r>
              <a:rPr lang="cs-CZ" dirty="0" err="1" smtClean="0"/>
              <a:t>Acedia</a:t>
            </a:r>
            <a:r>
              <a:rPr lang="cs-CZ" dirty="0" smtClean="0"/>
              <a:t> (lenost srdce) znamená, že člověk nespolupracuje nebo nepracuje společně s Bohem na své realizaci, na svém uskutečnění, že nechce přispět svým vědomým úsilím na realizaci své lidské existence.</a:t>
            </a:r>
          </a:p>
          <a:p>
            <a:r>
              <a:rPr lang="cs-CZ" dirty="0" err="1" smtClean="0"/>
              <a:t>Acedia</a:t>
            </a:r>
            <a:r>
              <a:rPr lang="cs-CZ" dirty="0" smtClean="0"/>
              <a:t> (lenost) není otázka vnější aktivity nebo neaktivity člověka, ale otázka jeho uskutečnění, jeho plné realizace, ke které jsme tiše ale nezpochybnitelně pozváni. </a:t>
            </a:r>
          </a:p>
          <a:p>
            <a:r>
              <a:rPr lang="cs-CZ" dirty="0" smtClean="0"/>
              <a:t>Říci tomuto pozvání své „ne“ je přesně hříchem lenosti ve smyslu </a:t>
            </a:r>
            <a:r>
              <a:rPr lang="cs-CZ" dirty="0" err="1" smtClean="0"/>
              <a:t>acedie</a:t>
            </a:r>
            <a:r>
              <a:rPr lang="cs-CZ" dirty="0" smtClean="0"/>
              <a:t>. </a:t>
            </a:r>
          </a:p>
          <a:p>
            <a:r>
              <a:rPr lang="cs-CZ" sz="1200" dirty="0" err="1" smtClean="0"/>
              <a:t>Pieper</a:t>
            </a:r>
            <a:r>
              <a:rPr lang="cs-CZ" sz="1200" dirty="0" smtClean="0"/>
              <a:t>, J., (1989) </a:t>
            </a:r>
            <a:r>
              <a:rPr lang="cs-CZ" sz="1200" i="1" dirty="0" err="1" smtClean="0"/>
              <a:t>An</a:t>
            </a:r>
            <a:r>
              <a:rPr lang="cs-CZ" sz="1200" i="1" dirty="0" smtClean="0"/>
              <a:t> </a:t>
            </a:r>
            <a:r>
              <a:rPr lang="cs-CZ" sz="1200" i="1" dirty="0" err="1" smtClean="0"/>
              <a:t>Anthology</a:t>
            </a:r>
            <a:r>
              <a:rPr lang="cs-CZ" sz="1200" i="1" dirty="0" smtClean="0"/>
              <a:t>. </a:t>
            </a:r>
            <a:r>
              <a:rPr lang="cs-CZ" sz="1200" dirty="0" err="1" smtClean="0"/>
              <a:t>Ignatius</a:t>
            </a:r>
            <a:r>
              <a:rPr lang="cs-CZ" sz="1200" dirty="0" smtClean="0"/>
              <a:t> </a:t>
            </a:r>
            <a:r>
              <a:rPr lang="cs-CZ" sz="1200" dirty="0" err="1" smtClean="0"/>
              <a:t>Press</a:t>
            </a:r>
            <a:r>
              <a:rPr lang="cs-CZ" sz="1200" dirty="0" smtClean="0"/>
              <a:t>. San Francisco. str. 32</a:t>
            </a:r>
          </a:p>
          <a:p>
            <a:endParaRPr lang="cs-CZ" dirty="0"/>
          </a:p>
        </p:txBody>
      </p:sp>
    </p:spTree>
    <p:extLst>
      <p:ext uri="{BB962C8B-B14F-4D97-AF65-F5344CB8AC3E}">
        <p14:creationId xmlns:p14="http://schemas.microsoft.com/office/powerpoint/2010/main" val="29643354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Chceš být zdráv?</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Jan 5, 2-9</a:t>
            </a:r>
          </a:p>
          <a:p>
            <a:r>
              <a:rPr lang="cs-CZ" dirty="0"/>
              <a:t>V Jeruzalémě je u Ovčí brány rybník, hebrejsky zvaný </a:t>
            </a:r>
            <a:r>
              <a:rPr lang="cs-CZ" dirty="0" err="1"/>
              <a:t>Bethesda</a:t>
            </a:r>
            <a:r>
              <a:rPr lang="cs-CZ" dirty="0"/>
              <a:t>, a u něho pět </a:t>
            </a:r>
            <a:r>
              <a:rPr lang="cs-CZ" dirty="0" smtClean="0"/>
              <a:t>sloupořadí. V </a:t>
            </a:r>
            <a:r>
              <a:rPr lang="cs-CZ" dirty="0"/>
              <a:t>nich lehávalo množství nemocných, slepých, chromých a </a:t>
            </a:r>
            <a:r>
              <a:rPr lang="cs-CZ" dirty="0" smtClean="0"/>
              <a:t>ochrnutých. Neboť </a:t>
            </a:r>
            <a:r>
              <a:rPr lang="cs-CZ" dirty="0"/>
              <a:t>anděl Páně čas od času sestupoval do rybníka a vířil vodu; kdo první po tom zvíření vstoupil do vody, býval uzdraven, ať trpěl kteroukoli </a:t>
            </a:r>
            <a:r>
              <a:rPr lang="cs-CZ" dirty="0" smtClean="0"/>
              <a:t>nemocí. Byl </a:t>
            </a:r>
            <a:r>
              <a:rPr lang="cs-CZ" dirty="0"/>
              <a:t>tam i jeden člověk, nemocný již třicet osm </a:t>
            </a:r>
            <a:r>
              <a:rPr lang="cs-CZ" dirty="0" smtClean="0"/>
              <a:t>let. Když </a:t>
            </a:r>
            <a:r>
              <a:rPr lang="cs-CZ" dirty="0"/>
              <a:t>Ježíš spatřil, jak tam leží, a poznal, že je už dlouho nemocen, řekl mu: „Chceš být zdráv?“</a:t>
            </a:r>
          </a:p>
          <a:p>
            <a:r>
              <a:rPr lang="cs-CZ" dirty="0" smtClean="0"/>
              <a:t>Nemocný </a:t>
            </a:r>
            <a:r>
              <a:rPr lang="cs-CZ" dirty="0"/>
              <a:t>mu odpověděl: „Pane, nemám nikoho, kdo by mě donesl do rybníka, jakmile se voda rozvíří. Než se tam sám dostanu, jiný mě předejde</a:t>
            </a:r>
            <a:r>
              <a:rPr lang="cs-CZ" dirty="0" smtClean="0"/>
              <a:t>.“ Ježíš </a:t>
            </a:r>
            <a:r>
              <a:rPr lang="cs-CZ" dirty="0"/>
              <a:t>mu řekl: „Vstaň, vezmi své lože a choď</a:t>
            </a:r>
            <a:r>
              <a:rPr lang="cs-CZ" dirty="0" smtClean="0"/>
              <a:t>!“ A </a:t>
            </a:r>
            <a:r>
              <a:rPr lang="cs-CZ" dirty="0"/>
              <a:t>hned byl ten člověk uzdraven; vzal své lože a chodil.</a:t>
            </a:r>
          </a:p>
        </p:txBody>
      </p:sp>
    </p:spTree>
    <p:extLst>
      <p:ext uri="{BB962C8B-B14F-4D97-AF65-F5344CB8AC3E}">
        <p14:creationId xmlns:p14="http://schemas.microsoft.com/office/powerpoint/2010/main" val="4013051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Nadpis 3"/>
          <p:cNvSpPr>
            <a:spLocks noGrp="1"/>
          </p:cNvSpPr>
          <p:nvPr>
            <p:ph type="title"/>
          </p:nvPr>
        </p:nvSpPr>
        <p:spPr/>
        <p:txBody>
          <a:bodyPr/>
          <a:lstStyle/>
          <a:p>
            <a:r>
              <a:rPr lang="cs-CZ" altLang="cs-CZ" dirty="0" smtClean="0"/>
              <a:t>Postoj oběti</a:t>
            </a:r>
          </a:p>
        </p:txBody>
      </p:sp>
      <p:sp>
        <p:nvSpPr>
          <p:cNvPr id="35843" name="Zástupný symbol pro obsah 2"/>
          <p:cNvSpPr>
            <a:spLocks noGrp="1"/>
          </p:cNvSpPr>
          <p:nvPr>
            <p:ph idx="1"/>
          </p:nvPr>
        </p:nvSpPr>
        <p:spPr/>
        <p:txBody>
          <a:bodyPr>
            <a:normAutofit/>
          </a:bodyPr>
          <a:lstStyle/>
          <a:p>
            <a:pPr>
              <a:defRPr/>
            </a:pPr>
            <a:r>
              <a:rPr lang="cs-CZ" dirty="0" smtClean="0"/>
              <a:t>Napříč historií lidské bytosti vynalezly téměř nekonečné množství způsobů, jak popřít fakt své svobody. Na vině nikdy nejsem já, nýbrž </a:t>
            </a:r>
          </a:p>
          <a:p>
            <a:pPr lvl="1">
              <a:defRPr/>
            </a:pPr>
            <a:r>
              <a:rPr lang="cs-CZ" dirty="0" smtClean="0"/>
              <a:t>vůle bohů</a:t>
            </a:r>
          </a:p>
          <a:p>
            <a:pPr lvl="1">
              <a:defRPr/>
            </a:pPr>
            <a:r>
              <a:rPr lang="cs-CZ" dirty="0" smtClean="0"/>
              <a:t>vliv hvězd</a:t>
            </a:r>
          </a:p>
          <a:p>
            <a:pPr lvl="1">
              <a:defRPr/>
            </a:pPr>
            <a:r>
              <a:rPr lang="cs-CZ" dirty="0" smtClean="0"/>
              <a:t>zlí duchové</a:t>
            </a:r>
          </a:p>
          <a:p>
            <a:pPr lvl="1">
              <a:defRPr/>
            </a:pPr>
            <a:r>
              <a:rPr lang="cs-CZ" dirty="0" smtClean="0"/>
              <a:t>štěstí, osud, smůla</a:t>
            </a:r>
          </a:p>
          <a:p>
            <a:pPr lvl="1">
              <a:defRPr/>
            </a:pPr>
            <a:r>
              <a:rPr lang="cs-CZ" dirty="0" smtClean="0"/>
              <a:t>rodiče</a:t>
            </a:r>
          </a:p>
          <a:p>
            <a:pPr lvl="1">
              <a:defRPr/>
            </a:pPr>
            <a:r>
              <a:rPr lang="cs-CZ" dirty="0" smtClean="0"/>
              <a:t>způsob, jakým jsem byl vychován</a:t>
            </a:r>
          </a:p>
          <a:p>
            <a:pPr lvl="1">
              <a:defRPr/>
            </a:pPr>
            <a:r>
              <a:rPr lang="cs-CZ" dirty="0" smtClean="0"/>
              <a:t>vliv přátel</a:t>
            </a:r>
          </a:p>
          <a:p>
            <a:pPr lvl="1">
              <a:defRPr/>
            </a:pPr>
            <a:endParaRPr lang="cs-CZ" dirty="0" smtClean="0"/>
          </a:p>
        </p:txBody>
      </p:sp>
    </p:spTree>
    <p:extLst>
      <p:ext uri="{BB962C8B-B14F-4D97-AF65-F5344CB8AC3E}">
        <p14:creationId xmlns:p14="http://schemas.microsoft.com/office/powerpoint/2010/main" val="1556255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nás dnes čeká</a:t>
            </a:r>
            <a:endParaRPr lang="cs-CZ" dirty="0"/>
          </a:p>
        </p:txBody>
      </p:sp>
      <p:sp>
        <p:nvSpPr>
          <p:cNvPr id="3" name="Zástupný symbol pro obsah 2"/>
          <p:cNvSpPr>
            <a:spLocks noGrp="1"/>
          </p:cNvSpPr>
          <p:nvPr>
            <p:ph idx="1"/>
          </p:nvPr>
        </p:nvSpPr>
        <p:spPr/>
        <p:txBody>
          <a:bodyPr/>
          <a:lstStyle/>
          <a:p>
            <a:r>
              <a:rPr lang="cs-CZ" dirty="0" smtClean="0"/>
              <a:t>úryvek textu z </a:t>
            </a:r>
            <a:r>
              <a:rPr lang="cs-CZ" dirty="0" err="1" smtClean="0"/>
              <a:t>The</a:t>
            </a:r>
            <a:r>
              <a:rPr lang="cs-CZ" dirty="0" smtClean="0"/>
              <a:t> Wall</a:t>
            </a:r>
          </a:p>
          <a:p>
            <a:r>
              <a:rPr lang="cs-CZ" dirty="0" smtClean="0"/>
              <a:t>proč se nemá nikomu dávat jméno Otec nebo Učitel</a:t>
            </a:r>
          </a:p>
          <a:p>
            <a:r>
              <a:rPr lang="cs-CZ" dirty="0" smtClean="0"/>
              <a:t>z knihy z roku 1509 se dozvíme, že </a:t>
            </a:r>
            <a:r>
              <a:rPr lang="cs-CZ" dirty="0" err="1" smtClean="0"/>
              <a:t>acedie</a:t>
            </a:r>
            <a:r>
              <a:rPr lang="cs-CZ" dirty="0" smtClean="0"/>
              <a:t> je lenost ale že vlastně není</a:t>
            </a:r>
          </a:p>
          <a:p>
            <a:r>
              <a:rPr lang="cs-CZ" dirty="0" smtClean="0"/>
              <a:t>poučná historka ze života Gregora Mendela</a:t>
            </a:r>
          </a:p>
          <a:p>
            <a:r>
              <a:rPr lang="cs-CZ" dirty="0" smtClean="0"/>
              <a:t>četba pohádky (z Letopisů </a:t>
            </a:r>
            <a:r>
              <a:rPr lang="cs-CZ" dirty="0" err="1" smtClean="0"/>
              <a:t>Narnie</a:t>
            </a:r>
            <a:r>
              <a:rPr lang="cs-CZ" dirty="0" smtClean="0"/>
              <a:t>) o tom, jaké to je v nebi</a:t>
            </a:r>
          </a:p>
          <a:p>
            <a:r>
              <a:rPr lang="cs-CZ" dirty="0" smtClean="0"/>
              <a:t>obrázek z filmu </a:t>
            </a:r>
            <a:r>
              <a:rPr lang="cs-CZ" dirty="0" err="1" smtClean="0"/>
              <a:t>Joker</a:t>
            </a:r>
            <a:endParaRPr lang="cs-CZ" dirty="0"/>
          </a:p>
        </p:txBody>
      </p:sp>
    </p:spTree>
    <p:extLst>
      <p:ext uri="{BB962C8B-B14F-4D97-AF65-F5344CB8AC3E}">
        <p14:creationId xmlns:p14="http://schemas.microsoft.com/office/powerpoint/2010/main" val="2034458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Nadpis 3"/>
          <p:cNvSpPr>
            <a:spLocks noGrp="1"/>
          </p:cNvSpPr>
          <p:nvPr>
            <p:ph type="title"/>
          </p:nvPr>
        </p:nvSpPr>
        <p:spPr/>
        <p:txBody>
          <a:bodyPr/>
          <a:lstStyle/>
          <a:p>
            <a:r>
              <a:rPr lang="cs-CZ" altLang="cs-CZ" dirty="0" smtClean="0"/>
              <a:t>Postoj oběti</a:t>
            </a:r>
          </a:p>
        </p:txBody>
      </p:sp>
      <p:sp>
        <p:nvSpPr>
          <p:cNvPr id="208899" name="Zástupný symbol pro obsah 2"/>
          <p:cNvSpPr>
            <a:spLocks noGrp="1"/>
          </p:cNvSpPr>
          <p:nvPr>
            <p:ph idx="1"/>
          </p:nvPr>
        </p:nvSpPr>
        <p:spPr/>
        <p:txBody>
          <a:bodyPr/>
          <a:lstStyle/>
          <a:p>
            <a:pPr lvl="1"/>
            <a:r>
              <a:rPr lang="cs-CZ" altLang="cs-CZ" smtClean="0"/>
              <a:t>ekonomické okolnosti</a:t>
            </a:r>
          </a:p>
          <a:p>
            <a:pPr lvl="1"/>
            <a:r>
              <a:rPr lang="cs-CZ" altLang="cs-CZ" smtClean="0"/>
              <a:t>vliv genů</a:t>
            </a:r>
          </a:p>
          <a:p>
            <a:r>
              <a:rPr lang="cs-CZ" altLang="cs-CZ" smtClean="0"/>
              <a:t>Popření svobody se táhne lidskými dějinami až k Adamovi a Evě. Když jsou konfrontováni se svým hříchem, Adam obviňuje Evu a Eva hada. </a:t>
            </a:r>
          </a:p>
          <a:p>
            <a:r>
              <a:rPr lang="cs-CZ" altLang="cs-CZ" smtClean="0"/>
              <a:t>Naše výmluvy se během času stávají stále více sofistikovanějšími, avšak zůstávají výmluvami. </a:t>
            </a:r>
          </a:p>
          <a:p>
            <a:r>
              <a:rPr lang="cs-CZ" altLang="cs-CZ" sz="1200"/>
              <a:t>Sacks, J., (2011) </a:t>
            </a:r>
            <a:r>
              <a:rPr lang="cs-CZ" altLang="cs-CZ" sz="1200" i="1"/>
              <a:t>The Great Partnership. God, Science and the Search for Meaning. </a:t>
            </a:r>
            <a:r>
              <a:rPr lang="cs-CZ" altLang="cs-CZ" sz="1200"/>
              <a:t>Hodder &amp; Stoughton, London. p.124</a:t>
            </a:r>
          </a:p>
        </p:txBody>
      </p:sp>
    </p:spTree>
    <p:extLst>
      <p:ext uri="{BB962C8B-B14F-4D97-AF65-F5344CB8AC3E}">
        <p14:creationId xmlns:p14="http://schemas.microsoft.com/office/powerpoint/2010/main" val="661877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Nadpis 3"/>
          <p:cNvSpPr>
            <a:spLocks noGrp="1"/>
          </p:cNvSpPr>
          <p:nvPr>
            <p:ph type="title"/>
          </p:nvPr>
        </p:nvSpPr>
        <p:spPr/>
        <p:txBody>
          <a:bodyPr/>
          <a:lstStyle/>
          <a:p>
            <a:pPr eaLnBrk="1" hangingPunct="1"/>
            <a:r>
              <a:rPr lang="cs-CZ" altLang="cs-CZ" dirty="0"/>
              <a:t>P</a:t>
            </a:r>
            <a:r>
              <a:rPr lang="cs-CZ" altLang="cs-CZ" dirty="0" smtClean="0"/>
              <a:t>ostoj oběti</a:t>
            </a:r>
          </a:p>
        </p:txBody>
      </p:sp>
      <p:sp>
        <p:nvSpPr>
          <p:cNvPr id="3" name="Zástupný symbol pro obsah 2"/>
          <p:cNvSpPr>
            <a:spLocks noGrp="1"/>
          </p:cNvSpPr>
          <p:nvPr>
            <p:ph idx="1"/>
          </p:nvPr>
        </p:nvSpPr>
        <p:spPr/>
        <p:txBody>
          <a:bodyPr>
            <a:normAutofit/>
          </a:bodyPr>
          <a:lstStyle/>
          <a:p>
            <a:pPr eaLnBrk="1" hangingPunct="1">
              <a:defRPr/>
            </a:pPr>
            <a:r>
              <a:rPr lang="cs-CZ" dirty="0" smtClean="0"/>
              <a:t>Postmoderní sekulární kultura podceňuje odpovědnost, čímž vzniká zvláštní kontradikce. </a:t>
            </a:r>
            <a:endParaRPr lang="cs-CZ" dirty="0"/>
          </a:p>
          <a:p>
            <a:pPr eaLnBrk="1" hangingPunct="1">
              <a:defRPr/>
            </a:pPr>
            <a:r>
              <a:rPr lang="cs-CZ" dirty="0" smtClean="0"/>
              <a:t>Na jedné straně jsme téměř neomezeně svobodní ve svých volbách. </a:t>
            </a:r>
            <a:endParaRPr lang="cs-CZ" dirty="0"/>
          </a:p>
          <a:p>
            <a:pPr eaLnBrk="1" hangingPunct="1">
              <a:defRPr/>
            </a:pPr>
            <a:r>
              <a:rPr lang="cs-CZ" dirty="0" smtClean="0"/>
              <a:t>Na druhé straně, když se věci  nedaří, </a:t>
            </a:r>
            <a:r>
              <a:rPr lang="cs-CZ" dirty="0" smtClean="0">
                <a:solidFill>
                  <a:srgbClr val="FF0000"/>
                </a:solidFill>
              </a:rPr>
              <a:t>téměř nikdy to není naše chyba</a:t>
            </a:r>
            <a:r>
              <a:rPr lang="cs-CZ" dirty="0" smtClean="0"/>
              <a:t>. Něco nebo někdo jiný je vinen: chudoba, diskriminace, systém vzdělávání, psychologické zneužívání, média, vláda, špatná strava nebo cokoli jiného co nás vyviní. </a:t>
            </a:r>
            <a:endParaRPr lang="cs-CZ" dirty="0"/>
          </a:p>
        </p:txBody>
      </p:sp>
    </p:spTree>
    <p:extLst>
      <p:ext uri="{BB962C8B-B14F-4D97-AF65-F5344CB8AC3E}">
        <p14:creationId xmlns:p14="http://schemas.microsoft.com/office/powerpoint/2010/main" val="2346347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Nadpis 3"/>
          <p:cNvSpPr>
            <a:spLocks noGrp="1"/>
          </p:cNvSpPr>
          <p:nvPr>
            <p:ph type="title"/>
          </p:nvPr>
        </p:nvSpPr>
        <p:spPr/>
        <p:txBody>
          <a:bodyPr/>
          <a:lstStyle/>
          <a:p>
            <a:r>
              <a:rPr lang="cs-CZ" altLang="cs-CZ" smtClean="0"/>
              <a:t>Naučená bezmocnost</a:t>
            </a:r>
          </a:p>
        </p:txBody>
      </p:sp>
      <p:sp>
        <p:nvSpPr>
          <p:cNvPr id="214019" name="Rectangle 3"/>
          <p:cNvSpPr>
            <a:spLocks noGrp="1"/>
          </p:cNvSpPr>
          <p:nvPr>
            <p:ph idx="1"/>
          </p:nvPr>
        </p:nvSpPr>
        <p:spPr/>
        <p:txBody>
          <a:bodyPr/>
          <a:lstStyle/>
          <a:p>
            <a:pPr eaLnBrk="1" hangingPunct="1"/>
            <a:r>
              <a:rPr lang="cs-CZ" altLang="cs-CZ" smtClean="0"/>
              <a:t>Útěk od odpovědnosti do role oběti je nejstarším lidským pokušením...</a:t>
            </a:r>
          </a:p>
          <a:p>
            <a:pPr eaLnBrk="1" hangingPunct="1"/>
            <a:r>
              <a:rPr lang="cs-CZ" altLang="cs-CZ" smtClean="0"/>
              <a:t>„learned helplessness“</a:t>
            </a:r>
          </a:p>
          <a:p>
            <a:pPr eaLnBrk="1" hangingPunct="1"/>
            <a:endParaRPr lang="cs-CZ" altLang="cs-CZ" smtClean="0"/>
          </a:p>
          <a:p>
            <a:pPr eaLnBrk="1" hangingPunct="1"/>
            <a:r>
              <a:rPr lang="cs-CZ" altLang="cs-CZ" sz="2400"/>
              <a:t>Gen 3,12: </a:t>
            </a:r>
          </a:p>
          <a:p>
            <a:pPr eaLnBrk="1" hangingPunct="1"/>
            <a:r>
              <a:rPr lang="cs-CZ" altLang="cs-CZ" sz="2400">
                <a:solidFill>
                  <a:srgbClr val="FF0000"/>
                </a:solidFill>
              </a:rPr>
              <a:t>Člověk odpověděl: „Žena, kterou jsi mi dal, aby při mně stála, ta mi dala z toho stromu a já jsem jedl.“</a:t>
            </a:r>
          </a:p>
        </p:txBody>
      </p:sp>
    </p:spTree>
    <p:extLst>
      <p:ext uri="{BB962C8B-B14F-4D97-AF65-F5344CB8AC3E}">
        <p14:creationId xmlns:p14="http://schemas.microsoft.com/office/powerpoint/2010/main" val="2812197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Nadpis 1"/>
          <p:cNvSpPr>
            <a:spLocks noGrp="1"/>
          </p:cNvSpPr>
          <p:nvPr>
            <p:ph type="title"/>
          </p:nvPr>
        </p:nvSpPr>
        <p:spPr/>
        <p:txBody>
          <a:bodyPr/>
          <a:lstStyle/>
          <a:p>
            <a:r>
              <a:rPr lang="cs-CZ" altLang="cs-CZ" smtClean="0"/>
              <a:t>Postoj oběti</a:t>
            </a:r>
          </a:p>
        </p:txBody>
      </p:sp>
      <p:sp>
        <p:nvSpPr>
          <p:cNvPr id="215043" name="Zástupný symbol pro obsah 2"/>
          <p:cNvSpPr>
            <a:spLocks noGrp="1"/>
          </p:cNvSpPr>
          <p:nvPr>
            <p:ph idx="1"/>
          </p:nvPr>
        </p:nvSpPr>
        <p:spPr/>
        <p:txBody>
          <a:bodyPr/>
          <a:lstStyle/>
          <a:p>
            <a:r>
              <a:rPr lang="cs-CZ" altLang="cs-CZ" dirty="0" smtClean="0"/>
              <a:t>Oběti obviňují svět, nikoli sebe. </a:t>
            </a:r>
          </a:p>
          <a:p>
            <a:r>
              <a:rPr lang="cs-CZ" altLang="cs-CZ" dirty="0" smtClean="0"/>
              <a:t>Z tohoto důvodu se jedná o sebe-posilující postoj. Oběti žádají, aby se změnil svět, a zapomínají, že jsou to spíše ony, kdo by se měl změnit.  </a:t>
            </a:r>
          </a:p>
          <a:p>
            <a:r>
              <a:rPr lang="cs-CZ" altLang="cs-CZ" sz="1200" dirty="0" err="1"/>
              <a:t>Sacks</a:t>
            </a:r>
            <a:r>
              <a:rPr lang="cs-CZ" altLang="cs-CZ" sz="1200" dirty="0"/>
              <a:t>, J., (2009) </a:t>
            </a:r>
            <a:r>
              <a:rPr lang="cs-CZ" altLang="cs-CZ" sz="1200" i="1" dirty="0" err="1"/>
              <a:t>Future</a:t>
            </a:r>
            <a:r>
              <a:rPr lang="cs-CZ" altLang="cs-CZ" sz="1200" i="1" dirty="0"/>
              <a:t> Tense</a:t>
            </a:r>
            <a:r>
              <a:rPr lang="cs-CZ" altLang="cs-CZ" sz="1200" dirty="0"/>
              <a:t>. </a:t>
            </a:r>
            <a:r>
              <a:rPr lang="cs-CZ" altLang="cs-CZ" sz="1200" dirty="0" err="1"/>
              <a:t>Hodder</a:t>
            </a:r>
            <a:r>
              <a:rPr lang="cs-CZ" altLang="cs-CZ" sz="1200" dirty="0"/>
              <a:t> and </a:t>
            </a:r>
            <a:r>
              <a:rPr lang="cs-CZ" altLang="cs-CZ" sz="1200" dirty="0" err="1"/>
              <a:t>Stoughton</a:t>
            </a:r>
            <a:r>
              <a:rPr lang="cs-CZ" altLang="cs-CZ" sz="1200" dirty="0"/>
              <a:t>, London. p.6-7.</a:t>
            </a:r>
          </a:p>
        </p:txBody>
      </p:sp>
    </p:spTree>
    <p:extLst>
      <p:ext uri="{BB962C8B-B14F-4D97-AF65-F5344CB8AC3E}">
        <p14:creationId xmlns:p14="http://schemas.microsoft.com/office/powerpoint/2010/main" val="639200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title"/>
          </p:nvPr>
        </p:nvSpPr>
        <p:spPr/>
        <p:txBody>
          <a:bodyPr>
            <a:noAutofit/>
          </a:bodyPr>
          <a:lstStyle/>
          <a:p>
            <a:pPr>
              <a:defRPr/>
            </a:pPr>
            <a:r>
              <a:rPr lang="cs-CZ" spc="-100" dirty="0"/>
              <a:t>Postoj oběti</a:t>
            </a:r>
          </a:p>
        </p:txBody>
      </p:sp>
      <p:sp>
        <p:nvSpPr>
          <p:cNvPr id="221187" name="Rectangle 3"/>
          <p:cNvSpPr>
            <a:spLocks noGrp="1"/>
          </p:cNvSpPr>
          <p:nvPr>
            <p:ph idx="1"/>
          </p:nvPr>
        </p:nvSpPr>
        <p:spPr/>
        <p:txBody>
          <a:bodyPr/>
          <a:lstStyle/>
          <a:p>
            <a:pPr>
              <a:lnSpc>
                <a:spcPct val="90000"/>
              </a:lnSpc>
            </a:pPr>
            <a:r>
              <a:rPr lang="cs-CZ" altLang="cs-CZ" sz="2100" i="1" dirty="0"/>
              <a:t>Postoj oběti má svůj půvab: zjednává soucit, zajišťuje obdiv (a to se týká celých národů a kontinentů stejně jako jednotlivců). Ať už je naše situace jakkoli bídná, neobviňujme prosím nic a nikoho – dějiny, vládu, nadřízené, rasu, rodiče, měsíční fázi, dětství ani cvičení v čistotě. V okamžiku, kdy někoho nebo něco zatížíme vinou, zpochybníme tím také svou schopnost měnit se. </a:t>
            </a:r>
            <a:r>
              <a:rPr lang="cs-CZ" altLang="cs-CZ" sz="2100" i="1" dirty="0">
                <a:solidFill>
                  <a:srgbClr val="FF0000"/>
                </a:solidFill>
              </a:rPr>
              <a:t>Odpovědnost za život spočívá v opuštění postoje oběti, sebelítosti a věčného oplakávání sebe a svého neštěstí. </a:t>
            </a:r>
            <a:r>
              <a:rPr lang="cs-CZ" altLang="cs-CZ" sz="2100" i="1" dirty="0"/>
              <a:t>Vytýkat vinu druhým znamená, že jsem ještě nepřijal plnou odpovědnost za svůj život.</a:t>
            </a:r>
            <a:r>
              <a:rPr lang="cs-CZ" altLang="cs-CZ" sz="2100" dirty="0"/>
              <a:t> </a:t>
            </a:r>
          </a:p>
          <a:p>
            <a:pPr>
              <a:lnSpc>
                <a:spcPct val="90000"/>
              </a:lnSpc>
            </a:pPr>
            <a:r>
              <a:rPr lang="cs-CZ" altLang="cs-CZ" sz="2100" dirty="0"/>
              <a:t>(Edvard </a:t>
            </a:r>
            <a:r>
              <a:rPr lang="cs-CZ" altLang="cs-CZ" sz="2100" dirty="0" err="1"/>
              <a:t>Edinger</a:t>
            </a:r>
            <a:r>
              <a:rPr lang="cs-CZ" altLang="cs-CZ" sz="2100" dirty="0"/>
              <a:t>)</a:t>
            </a:r>
          </a:p>
        </p:txBody>
      </p:sp>
    </p:spTree>
    <p:extLst>
      <p:ext uri="{BB962C8B-B14F-4D97-AF65-F5344CB8AC3E}">
        <p14:creationId xmlns:p14="http://schemas.microsoft.com/office/powerpoint/2010/main" val="3913228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smtClean="0"/>
              <a:t>Hřích</a:t>
            </a:r>
            <a:endParaRPr lang="cs-CZ"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14230467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Nadpis 1"/>
          <p:cNvSpPr>
            <a:spLocks noGrp="1"/>
          </p:cNvSpPr>
          <p:nvPr>
            <p:ph type="title"/>
          </p:nvPr>
        </p:nvSpPr>
        <p:spPr/>
        <p:txBody>
          <a:bodyPr/>
          <a:lstStyle/>
          <a:p>
            <a:endParaRPr lang="cs-CZ" altLang="cs-CZ" smtClean="0"/>
          </a:p>
        </p:txBody>
      </p:sp>
      <p:sp>
        <p:nvSpPr>
          <p:cNvPr id="74755" name="Zástupný symbol pro obsah 2"/>
          <p:cNvSpPr>
            <a:spLocks noGrp="1"/>
          </p:cNvSpPr>
          <p:nvPr>
            <p:ph idx="1"/>
          </p:nvPr>
        </p:nvSpPr>
        <p:spPr/>
        <p:txBody>
          <a:bodyPr/>
          <a:lstStyle/>
          <a:p>
            <a:r>
              <a:rPr lang="cs-CZ" altLang="cs-CZ" smtClean="0"/>
              <a:t>Stálé výčitky nad něčím, co jsme udělali před mnoha lety jsou psychologicky nezdravé, ale mohou být i duchovně destruktivní.</a:t>
            </a:r>
          </a:p>
          <a:p>
            <a:r>
              <a:rPr lang="cs-CZ" altLang="cs-CZ" smtClean="0"/>
              <a:t>neexistuje větší vítězství zla než pocity viny a zoufalství, které zlo vyvolává v těch, kdo zhřešili nebo strach, hněv a nenávist v těch, kterým bylo ublíženo. </a:t>
            </a:r>
          </a:p>
        </p:txBody>
      </p:sp>
    </p:spTree>
    <p:extLst>
      <p:ext uri="{BB962C8B-B14F-4D97-AF65-F5344CB8AC3E}">
        <p14:creationId xmlns:p14="http://schemas.microsoft.com/office/powerpoint/2010/main" val="6195064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Nadpis 1"/>
          <p:cNvSpPr>
            <a:spLocks noGrp="1"/>
          </p:cNvSpPr>
          <p:nvPr>
            <p:ph type="title"/>
          </p:nvPr>
        </p:nvSpPr>
        <p:spPr/>
        <p:txBody>
          <a:bodyPr/>
          <a:lstStyle/>
          <a:p>
            <a:endParaRPr lang="cs-CZ" altLang="cs-CZ" smtClean="0"/>
          </a:p>
        </p:txBody>
      </p:sp>
      <p:sp>
        <p:nvSpPr>
          <p:cNvPr id="75779" name="Zástupný symbol pro obsah 2"/>
          <p:cNvSpPr>
            <a:spLocks noGrp="1"/>
          </p:cNvSpPr>
          <p:nvPr>
            <p:ph idx="1"/>
          </p:nvPr>
        </p:nvSpPr>
        <p:spPr/>
        <p:txBody>
          <a:bodyPr/>
          <a:lstStyle/>
          <a:p>
            <a:r>
              <a:rPr lang="cs-CZ" altLang="cs-CZ" smtClean="0"/>
              <a:t>Bohužel existuje také vnitřní samomluva, která je kořenem dalších zlozvyků a která nám působí hodně škody. Místo toho, abychom měli na mysli vznešenou skutečnost lásky, jíž máme sloužit v přítomném okamžiku, myslíme na nereálné věci: na to, co se nám v minulosti přihodilo ve světě, na události, se kterými nemůžeme nic dělat. Nebo v sobě převalujeme  kritické myšlenky o spolubratrech nebo o chodu domu či naříkáme nad sebou samými, jak to máme těžké.</a:t>
            </a:r>
          </a:p>
          <a:p>
            <a:pPr eaLnBrk="1" hangingPunct="1"/>
            <a:r>
              <a:rPr lang="cs-CZ" altLang="cs-CZ" sz="1200">
                <a:solidFill>
                  <a:srgbClr val="000000"/>
                </a:solidFill>
              </a:rPr>
              <a:t>Kartuzián (2012) </a:t>
            </a:r>
            <a:r>
              <a:rPr lang="cs-CZ" altLang="cs-CZ" sz="1200" i="1">
                <a:solidFill>
                  <a:srgbClr val="000000"/>
                </a:solidFill>
              </a:rPr>
              <a:t>Láska a ticho</a:t>
            </a:r>
            <a:r>
              <a:rPr lang="cs-CZ" altLang="cs-CZ" sz="1200">
                <a:solidFill>
                  <a:srgbClr val="000000"/>
                </a:solidFill>
              </a:rPr>
              <a:t>. Krystal OP. Praha. str. 86-87</a:t>
            </a:r>
          </a:p>
          <a:p>
            <a:endParaRPr lang="cs-CZ" altLang="cs-CZ" smtClean="0"/>
          </a:p>
        </p:txBody>
      </p:sp>
    </p:spTree>
    <p:extLst>
      <p:ext uri="{BB962C8B-B14F-4D97-AF65-F5344CB8AC3E}">
        <p14:creationId xmlns:p14="http://schemas.microsoft.com/office/powerpoint/2010/main" val="24798508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defRPr/>
            </a:pPr>
            <a:r>
              <a:rPr lang="cs-CZ" dirty="0" err="1" smtClean="0">
                <a:solidFill>
                  <a:schemeClr val="tx2">
                    <a:satMod val="200000"/>
                  </a:schemeClr>
                </a:solidFill>
              </a:rPr>
              <a:t>Johann</a:t>
            </a:r>
            <a:r>
              <a:rPr lang="cs-CZ" dirty="0" smtClean="0">
                <a:solidFill>
                  <a:schemeClr val="tx2">
                    <a:satMod val="200000"/>
                  </a:schemeClr>
                </a:solidFill>
              </a:rPr>
              <a:t> Gregor </a:t>
            </a:r>
            <a:r>
              <a:rPr lang="cs-CZ" dirty="0" err="1" smtClean="0">
                <a:solidFill>
                  <a:schemeClr val="tx2">
                    <a:satMod val="200000"/>
                  </a:schemeClr>
                </a:solidFill>
              </a:rPr>
              <a:t>Mendel</a:t>
            </a:r>
            <a:r>
              <a:rPr lang="cs-CZ" dirty="0" smtClean="0">
                <a:solidFill>
                  <a:schemeClr val="tx2">
                    <a:satMod val="200000"/>
                  </a:schemeClr>
                </a:solidFill>
              </a:rPr>
              <a:t/>
            </a:r>
            <a:br>
              <a:rPr lang="cs-CZ" dirty="0" smtClean="0">
                <a:solidFill>
                  <a:schemeClr val="tx2">
                    <a:satMod val="200000"/>
                  </a:schemeClr>
                </a:solidFill>
              </a:rPr>
            </a:br>
            <a:r>
              <a:rPr lang="cs-CZ" sz="2000" dirty="0" smtClean="0">
                <a:solidFill>
                  <a:schemeClr val="tx2">
                    <a:satMod val="200000"/>
                  </a:schemeClr>
                </a:solidFill>
              </a:rPr>
              <a:t>1822-1884</a:t>
            </a:r>
          </a:p>
        </p:txBody>
      </p:sp>
      <p:sp>
        <p:nvSpPr>
          <p:cNvPr id="4099" name="Rectangle 3"/>
          <p:cNvSpPr>
            <a:spLocks noGrp="1" noChangeArrowheads="1"/>
          </p:cNvSpPr>
          <p:nvPr>
            <p:ph idx="1"/>
          </p:nvPr>
        </p:nvSpPr>
        <p:spPr/>
        <p:txBody>
          <a:bodyPr>
            <a:normAutofit/>
          </a:bodyPr>
          <a:lstStyle/>
          <a:p>
            <a:pPr marL="411480">
              <a:defRPr/>
            </a:pPr>
            <a:r>
              <a:rPr lang="cs-CZ" dirty="0"/>
              <a:t>1847 4. srpna byl Gregor Mendel vysvěcen za kněze.</a:t>
            </a:r>
          </a:p>
          <a:p>
            <a:pPr>
              <a:defRPr/>
            </a:pPr>
            <a:r>
              <a:rPr lang="cs-CZ" dirty="0"/>
              <a:t>1848  začátkem srpna se stal duchovním v nemocnici na Pekařské ulici.</a:t>
            </a:r>
          </a:p>
          <a:p>
            <a:pPr>
              <a:defRPr/>
            </a:pPr>
            <a:r>
              <a:rPr lang="cs-CZ" dirty="0"/>
              <a:t>1849 7. října učí ve Znojmě řečtinu, latinu, němčinu a matematiku.</a:t>
            </a:r>
          </a:p>
          <a:p>
            <a:pPr>
              <a:defRPr/>
            </a:pPr>
            <a:r>
              <a:rPr lang="cs-CZ" dirty="0"/>
              <a:t>1850 neúspěšně se ve Vídni pokouší složit učitelskou zkoušku	</a:t>
            </a:r>
            <a:endParaRPr lang="cs-CZ" dirty="0" smtClean="0"/>
          </a:p>
          <a:p>
            <a:pPr>
              <a:defRPr/>
            </a:pPr>
            <a:endParaRPr lang="cs-CZ" dirty="0"/>
          </a:p>
          <a:p>
            <a:pPr>
              <a:defRPr/>
            </a:pPr>
            <a:r>
              <a:rPr lang="cs-CZ" dirty="0" smtClean="0">
                <a:solidFill>
                  <a:srgbClr val="FF0000"/>
                </a:solidFill>
              </a:rPr>
              <a:t>…nemohlo se stát nic lepšího</a:t>
            </a:r>
            <a:r>
              <a:rPr lang="cs-CZ" dirty="0"/>
              <a:t>		</a:t>
            </a:r>
          </a:p>
        </p:txBody>
      </p:sp>
      <p:pic>
        <p:nvPicPr>
          <p:cNvPr id="46084" name="Picture 4" descr="men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625" y="188913"/>
            <a:ext cx="12763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40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9">
                                            <p:txEl>
                                              <p:pRg st="5" end="5"/>
                                            </p:txEl>
                                          </p:spTgt>
                                        </p:tgtEl>
                                        <p:attrNameLst>
                                          <p:attrName>style.visibility</p:attrName>
                                        </p:attrNameLst>
                                      </p:cBhvr>
                                      <p:to>
                                        <p:strVal val="visible"/>
                                      </p:to>
                                    </p:set>
                                    <p:animEffect transition="in" filter="randombar(horizontal)">
                                      <p:cBhvr>
                                        <p:cTn id="7"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…jako sebe samého</a:t>
            </a:r>
            <a:endParaRPr lang="cs-CZ" dirty="0"/>
          </a:p>
        </p:txBody>
      </p:sp>
      <p:sp>
        <p:nvSpPr>
          <p:cNvPr id="3" name="Zástupný symbol pro obsah 2"/>
          <p:cNvSpPr>
            <a:spLocks noGrp="1"/>
          </p:cNvSpPr>
          <p:nvPr>
            <p:ph idx="1"/>
          </p:nvPr>
        </p:nvSpPr>
        <p:spPr/>
        <p:txBody>
          <a:bodyPr>
            <a:normAutofit/>
          </a:bodyPr>
          <a:lstStyle/>
          <a:p>
            <a:r>
              <a:rPr lang="cs-CZ" sz="1900" dirty="0"/>
              <a:t>Tehdy řekne král těm po pravici: ‚Pojďte, požehnaní mého Otce, ujměte se království, které je vám připraveno od založení </a:t>
            </a:r>
            <a:r>
              <a:rPr lang="cs-CZ" sz="1900" dirty="0" smtClean="0"/>
              <a:t>světa. Neboť </a:t>
            </a:r>
            <a:r>
              <a:rPr lang="cs-CZ" sz="1900" dirty="0"/>
              <a:t>jsem hladověl, a dali jste mi jíst, žíznil jsem, a dali jste mi pít, byl jsem na cestách, a ujali jste se </a:t>
            </a:r>
            <a:r>
              <a:rPr lang="cs-CZ" sz="1900" dirty="0" smtClean="0"/>
              <a:t>mne, byl </a:t>
            </a:r>
            <a:r>
              <a:rPr lang="cs-CZ" sz="1900" dirty="0"/>
              <a:t>jsem nahý, a oblékli jste mě, byl jsem nemocen, a navštívili jste mě, byl jsem ve vězení, a přišli jste za mnou</a:t>
            </a:r>
            <a:r>
              <a:rPr lang="cs-CZ" sz="1900" dirty="0" smtClean="0"/>
              <a:t>.‘ Tu </a:t>
            </a:r>
            <a:r>
              <a:rPr lang="cs-CZ" sz="1900" dirty="0"/>
              <a:t>mu ti spravedliví odpovědí: ‚Pane, kdy jsme tě viděli hladového, a nasytili jsme tě, nebo žíznivého, a dali jsme ti </a:t>
            </a:r>
            <a:r>
              <a:rPr lang="cs-CZ" sz="1900" dirty="0" smtClean="0"/>
              <a:t>pít? Kdy </a:t>
            </a:r>
            <a:r>
              <a:rPr lang="cs-CZ" sz="1900" dirty="0"/>
              <a:t>jsme tě viděli jako pocestného, a ujali jsme se tě, nebo nahého, a oblékli jsme </a:t>
            </a:r>
            <a:r>
              <a:rPr lang="cs-CZ" sz="1900" dirty="0" smtClean="0"/>
              <a:t>tě? Kdy </a:t>
            </a:r>
            <a:r>
              <a:rPr lang="cs-CZ" sz="1900" dirty="0"/>
              <a:t>jsme tě viděli nemocného nebo ve vězení, a přišli jsme za tebou</a:t>
            </a:r>
            <a:r>
              <a:rPr lang="cs-CZ" sz="1900" dirty="0" smtClean="0"/>
              <a:t>?‘ Král </a:t>
            </a:r>
            <a:r>
              <a:rPr lang="cs-CZ" sz="1900" dirty="0"/>
              <a:t>odpoví a řekne jim: ‚Amen, pravím vám, cokoliv jste učinili jednomu z těchto mých nepatrných bratří, mně jste učinili</a:t>
            </a:r>
            <a:r>
              <a:rPr lang="cs-CZ" sz="1900" dirty="0" smtClean="0"/>
              <a:t>.‘ (Mat 25, 34-40)</a:t>
            </a:r>
          </a:p>
          <a:p>
            <a:pPr lvl="1"/>
            <a:r>
              <a:rPr lang="cs-CZ" dirty="0" smtClean="0"/>
              <a:t>co když se ten nejodpornější ze zločinců skrývá v Tvé vlastí duši, a co s Tebou bude, když mu nepodáš ani tu číši studené vody? (Jung)</a:t>
            </a:r>
          </a:p>
          <a:p>
            <a:pPr lvl="1"/>
            <a:r>
              <a:rPr lang="cs-CZ" dirty="0" smtClean="0"/>
              <a:t>Miluj svého bližního… jako sebe samého.</a:t>
            </a:r>
            <a:endParaRPr lang="cs-CZ" dirty="0"/>
          </a:p>
          <a:p>
            <a:endParaRPr lang="cs-CZ" dirty="0"/>
          </a:p>
        </p:txBody>
      </p:sp>
    </p:spTree>
    <p:extLst>
      <p:ext uri="{BB962C8B-B14F-4D97-AF65-F5344CB8AC3E}">
        <p14:creationId xmlns:p14="http://schemas.microsoft.com/office/powerpoint/2010/main" val="2821606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38400" y="512763"/>
            <a:ext cx="7772400" cy="914400"/>
          </a:xfrm>
        </p:spPr>
        <p:txBody>
          <a:bodyPr>
            <a:normAutofit fontScale="90000"/>
          </a:bodyPr>
          <a:lstStyle/>
          <a:p>
            <a:pPr>
              <a:defRPr/>
            </a:pPr>
            <a:r>
              <a:rPr lang="cs-CZ" dirty="0" smtClean="0"/>
              <a:t>Příspěvek hlubinné psychologie</a:t>
            </a:r>
            <a:br>
              <a:rPr lang="cs-CZ" dirty="0" smtClean="0"/>
            </a:br>
            <a:r>
              <a:rPr lang="cs-CZ" sz="2400" dirty="0"/>
              <a:t>Leopold </a:t>
            </a:r>
            <a:r>
              <a:rPr lang="cs-CZ" sz="2400" dirty="0" err="1"/>
              <a:t>Szondi</a:t>
            </a:r>
            <a:endParaRPr lang="cs-CZ" dirty="0"/>
          </a:p>
        </p:txBody>
      </p:sp>
      <p:pic>
        <p:nvPicPr>
          <p:cNvPr id="148483" name="Picture 2" descr="C:\Users\Marek\Desktop\Pictures\2009-10-14\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9751" y="1571626"/>
            <a:ext cx="5667375"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4" name="TextovéPole 4"/>
          <p:cNvSpPr txBox="1">
            <a:spLocks noChangeArrowheads="1"/>
          </p:cNvSpPr>
          <p:nvPr/>
        </p:nvSpPr>
        <p:spPr bwMode="auto">
          <a:xfrm>
            <a:off x="7524751" y="6215064"/>
            <a:ext cx="3000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tx2"/>
              </a:buClr>
              <a:buSzPct val="95000"/>
              <a:buFont typeface="Wingdings" panose="05000000000000000000" pitchFamily="2" charset="2"/>
              <a:buChar char=""/>
              <a:defRPr sz="30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Arial" panose="020B0604020202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Arial" panose="020B0604020202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Arial" panose="020B0604020202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400"/>
              <a:t>Szondi, L., (2009) </a:t>
            </a:r>
            <a:r>
              <a:rPr lang="cs-CZ" altLang="cs-CZ" sz="1400" i="1"/>
              <a:t>Člověk a osud. </a:t>
            </a:r>
            <a:r>
              <a:rPr lang="cs-CZ" altLang="cs-CZ" sz="1400"/>
              <a:t>Pipex, Ústí nad Orlicí, str. 27</a:t>
            </a:r>
          </a:p>
        </p:txBody>
      </p:sp>
    </p:spTree>
    <p:extLst>
      <p:ext uri="{BB962C8B-B14F-4D97-AF65-F5344CB8AC3E}">
        <p14:creationId xmlns:p14="http://schemas.microsoft.com/office/powerpoint/2010/main" val="41668814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Dědičný hřích</a:t>
            </a:r>
            <a:endParaRPr lang="cs-CZ" dirty="0"/>
          </a:p>
        </p:txBody>
      </p:sp>
      <p:sp>
        <p:nvSpPr>
          <p:cNvPr id="7" name="Zástupný symbol pro obsah 6"/>
          <p:cNvSpPr>
            <a:spLocks noGrp="1"/>
          </p:cNvSpPr>
          <p:nvPr>
            <p:ph idx="1"/>
          </p:nvPr>
        </p:nvSpPr>
        <p:spPr>
          <a:xfrm>
            <a:off x="838200" y="1825625"/>
            <a:ext cx="6888892" cy="4351338"/>
          </a:xfrm>
        </p:spPr>
        <p:txBody>
          <a:bodyPr>
            <a:normAutofit/>
          </a:bodyPr>
          <a:lstStyle/>
          <a:p>
            <a:r>
              <a:rPr lang="cs-CZ" dirty="0"/>
              <a:t>Nejméně dvě generace trvá, než se znovuobjevená pravidla vžijí a než je odčiněn dědičný hřích, totiž to, co zanedbaly generace předchozí.  Rodiny, které se dnes vydávají na podobnou cestu, dobře vědí, co to jsou dny na poušti: matky, které samy nedostaly od svých matek, musí dát svým dětem i to, co jim samým chybělo. Jinak se dluh neodčiní. </a:t>
            </a:r>
            <a:endParaRPr lang="cs-CZ" dirty="0" smtClean="0"/>
          </a:p>
          <a:p>
            <a:r>
              <a:rPr lang="cs-CZ" sz="1300" dirty="0"/>
              <a:t>Chvála, V., </a:t>
            </a:r>
            <a:r>
              <a:rPr lang="cs-CZ" sz="1300" dirty="0" err="1"/>
              <a:t>Trapková</a:t>
            </a:r>
            <a:r>
              <a:rPr lang="cs-CZ" sz="1300" dirty="0"/>
              <a:t>, L., (2016) </a:t>
            </a:r>
            <a:r>
              <a:rPr lang="cs-CZ" sz="1300" i="1" dirty="0"/>
              <a:t>Rodinná terapie a teorie jin-</a:t>
            </a:r>
            <a:r>
              <a:rPr lang="cs-CZ" sz="1300" i="1" dirty="0" err="1"/>
              <a:t>jangu</a:t>
            </a:r>
            <a:r>
              <a:rPr lang="cs-CZ" sz="1300" i="1" dirty="0"/>
              <a:t>. Příspěvek k psychosomatice. </a:t>
            </a:r>
            <a:r>
              <a:rPr lang="cs-CZ" sz="1300" dirty="0"/>
              <a:t>2., přepracované vydání. Portál. Praha. </a:t>
            </a:r>
            <a:r>
              <a:rPr lang="cs-CZ" sz="1300" dirty="0" smtClean="0"/>
              <a:t>str.20</a:t>
            </a:r>
            <a:endParaRPr lang="cs-CZ" sz="1300" dirty="0"/>
          </a:p>
          <a:p>
            <a:endParaRPr lang="cs-CZ" dirty="0"/>
          </a:p>
        </p:txBody>
      </p:sp>
      <p:pic>
        <p:nvPicPr>
          <p:cNvPr id="6" name="Obrázek 5"/>
          <p:cNvPicPr>
            <a:picLocks noChangeAspect="1"/>
          </p:cNvPicPr>
          <p:nvPr/>
        </p:nvPicPr>
        <p:blipFill>
          <a:blip r:embed="rId2"/>
          <a:stretch>
            <a:fillRect/>
          </a:stretch>
        </p:blipFill>
        <p:spPr>
          <a:xfrm>
            <a:off x="8476735" y="365125"/>
            <a:ext cx="3471476" cy="6162383"/>
          </a:xfrm>
          <a:prstGeom prst="rect">
            <a:avLst/>
          </a:prstGeom>
        </p:spPr>
      </p:pic>
    </p:spTree>
    <p:extLst>
      <p:ext uri="{BB962C8B-B14F-4D97-AF65-F5344CB8AC3E}">
        <p14:creationId xmlns:p14="http://schemas.microsoft.com/office/powerpoint/2010/main" val="23200366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C.S.Lewis</a:t>
            </a:r>
            <a:r>
              <a:rPr lang="cs-CZ" dirty="0" smtClean="0"/>
              <a:t> Poslední </a:t>
            </a:r>
            <a:r>
              <a:rPr lang="cs-CZ" dirty="0" smtClean="0"/>
              <a:t>bitva</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Nevšímejte </a:t>
            </a:r>
            <a:r>
              <a:rPr lang="cs-CZ" dirty="0"/>
              <a:t>si jich. </a:t>
            </a:r>
            <a:r>
              <a:rPr lang="cs-CZ" dirty="0" err="1"/>
              <a:t>Podruhý</a:t>
            </a:r>
            <a:r>
              <a:rPr lang="cs-CZ" dirty="0"/>
              <a:t> nás </a:t>
            </a:r>
            <a:r>
              <a:rPr lang="cs-CZ" dirty="0" err="1"/>
              <a:t>nenachytaj</a:t>
            </a:r>
            <a:r>
              <a:rPr lang="cs-CZ" dirty="0"/>
              <a:t>.“</a:t>
            </a:r>
          </a:p>
          <a:p>
            <a:r>
              <a:rPr lang="cs-CZ" dirty="0" err="1"/>
              <a:t>Aslan</a:t>
            </a:r>
            <a:r>
              <a:rPr lang="cs-CZ" dirty="0"/>
              <a:t> pozvedl hlavu a potřásl hřívou. Okamžitě se skřítkům na klínech objevila královská hostina: paštiky, jazyky, holoubata, dorty a mražené krémy a každý skřítek měl v pravici pohárek dobrého vína. Ale ani to moc nepomohlo. Skřítci se sice na jídlo vrhli jako diví, ale bylo jasné, že jim chutná nějak podivně. Mysleli si, že jedí a pijí jen to, co se dá najít ve stáji. Jeden řekl, že se pokouší jíst seno, druhý že má kousek starého tuřínu, a třetí zase, že našel syrový zelný list. A když pozvedli ke rtům zlaté poháry </a:t>
            </a:r>
            <a:r>
              <a:rPr lang="cs-CZ" dirty="0" smtClean="0"/>
              <a:t>voňavého červeného </a:t>
            </a:r>
            <a:r>
              <a:rPr lang="cs-CZ" dirty="0"/>
              <a:t>vína, řekli: „Brr! Jen pomyslete, pít špinavou vodu ze žlabu po oslovi. Nikdy bych byl neřekl, že to </a:t>
            </a:r>
            <a:r>
              <a:rPr lang="cs-CZ" dirty="0" err="1"/>
              <a:t>dopracujem</a:t>
            </a:r>
            <a:r>
              <a:rPr lang="cs-CZ" dirty="0"/>
              <a:t> takhle daleko!“</a:t>
            </a:r>
          </a:p>
        </p:txBody>
      </p:sp>
    </p:spTree>
    <p:extLst>
      <p:ext uri="{BB962C8B-B14F-4D97-AF65-F5344CB8AC3E}">
        <p14:creationId xmlns:p14="http://schemas.microsoft.com/office/powerpoint/2010/main" val="34845399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smtClean="0"/>
              <a:t>Odpuštění</a:t>
            </a:r>
            <a:endParaRPr lang="cs-CZ"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539926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Odpuštění</a:t>
            </a:r>
            <a:endParaRPr lang="cs-CZ" dirty="0"/>
          </a:p>
        </p:txBody>
      </p:sp>
      <p:sp>
        <p:nvSpPr>
          <p:cNvPr id="3" name="Zástupný symbol pro obsah 2"/>
          <p:cNvSpPr>
            <a:spLocks noGrp="1"/>
          </p:cNvSpPr>
          <p:nvPr>
            <p:ph idx="1"/>
          </p:nvPr>
        </p:nvSpPr>
        <p:spPr/>
        <p:txBody>
          <a:bodyPr/>
          <a:lstStyle/>
          <a:p>
            <a:r>
              <a:rPr lang="cs-CZ" dirty="0" smtClean="0"/>
              <a:t>Od-puštění vody</a:t>
            </a:r>
          </a:p>
          <a:p>
            <a:pPr lvl="1"/>
            <a:r>
              <a:rPr lang="cs-CZ" dirty="0" smtClean="0"/>
              <a:t>nádržka nad umyvadlem se vyprázdní</a:t>
            </a:r>
          </a:p>
          <a:p>
            <a:pPr lvl="1"/>
            <a:r>
              <a:rPr lang="cs-CZ" dirty="0" smtClean="0"/>
              <a:t>mysl se zaleje jiskřivou čistou vodou</a:t>
            </a:r>
          </a:p>
          <a:p>
            <a:pPr lvl="1"/>
            <a:r>
              <a:rPr lang="cs-CZ" dirty="0" smtClean="0"/>
              <a:t>puštění (z ruky)</a:t>
            </a:r>
          </a:p>
          <a:p>
            <a:r>
              <a:rPr lang="cs-CZ" altLang="cs-CZ" dirty="0" smtClean="0"/>
              <a:t>„Představa</a:t>
            </a:r>
            <a:r>
              <a:rPr lang="cs-CZ" altLang="cs-CZ" dirty="0"/>
              <a:t>, že budeme žít v ideálních situacích a navazovat vztahy jen s dokonalými lidmi, je mylná a představuje ten nejlepší prostředek, jak se ocitnout zklamaný a sám. Když odpouštíme, přijímáme do sebe Kristovu lásku</a:t>
            </a:r>
            <a:r>
              <a:rPr lang="cs-CZ" altLang="cs-CZ" dirty="0" smtClean="0"/>
              <a:t>.“ </a:t>
            </a:r>
            <a:endParaRPr lang="cs-CZ" altLang="cs-CZ" sz="1600" dirty="0">
              <a:solidFill>
                <a:srgbClr val="000000"/>
              </a:solidFill>
            </a:endParaRPr>
          </a:p>
          <a:p>
            <a:r>
              <a:rPr lang="cs-CZ" altLang="cs-CZ" sz="1600" dirty="0">
                <a:solidFill>
                  <a:srgbClr val="000000"/>
                </a:solidFill>
              </a:rPr>
              <a:t>Dom Samuel (2017) </a:t>
            </a:r>
            <a:r>
              <a:rPr lang="cs-CZ" altLang="cs-CZ" sz="1600" i="1" dirty="0">
                <a:solidFill>
                  <a:srgbClr val="000000"/>
                </a:solidFill>
              </a:rPr>
              <a:t>Jako sžírající oheň. Rozprava mnicha o prokazování milosrdenství. </a:t>
            </a:r>
            <a:r>
              <a:rPr lang="cs-CZ" altLang="cs-CZ" sz="1600" dirty="0">
                <a:solidFill>
                  <a:srgbClr val="000000"/>
                </a:solidFill>
              </a:rPr>
              <a:t>přel. Tereza Hodinová. Triáda. Opatství Nový Dvůr. </a:t>
            </a:r>
            <a:r>
              <a:rPr lang="cs-CZ" altLang="cs-CZ" sz="1600" dirty="0" err="1">
                <a:solidFill>
                  <a:srgbClr val="000000"/>
                </a:solidFill>
              </a:rPr>
              <a:t>loc</a:t>
            </a:r>
            <a:r>
              <a:rPr lang="cs-CZ" altLang="cs-CZ" sz="1600" dirty="0">
                <a:solidFill>
                  <a:srgbClr val="000000"/>
                </a:solidFill>
              </a:rPr>
              <a:t> 3645/4611</a:t>
            </a:r>
          </a:p>
          <a:p>
            <a:endParaRPr lang="cs-CZ" dirty="0"/>
          </a:p>
        </p:txBody>
      </p:sp>
    </p:spTree>
    <p:extLst>
      <p:ext uri="{BB962C8B-B14F-4D97-AF65-F5344CB8AC3E}">
        <p14:creationId xmlns:p14="http://schemas.microsoft.com/office/powerpoint/2010/main" val="22097055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a:t>O</a:t>
            </a:r>
            <a:r>
              <a:rPr lang="cs-CZ" dirty="0" smtClean="0"/>
              <a:t>dpuštění</a:t>
            </a:r>
            <a:endParaRPr lang="cs-CZ" dirty="0"/>
          </a:p>
        </p:txBody>
      </p:sp>
      <p:sp>
        <p:nvSpPr>
          <p:cNvPr id="3" name="Zástupný symbol pro obsah 2"/>
          <p:cNvSpPr>
            <a:spLocks noGrp="1"/>
          </p:cNvSpPr>
          <p:nvPr>
            <p:ph idx="1"/>
          </p:nvPr>
        </p:nvSpPr>
        <p:spPr>
          <a:prstGeom prst="rect">
            <a:avLst/>
          </a:prstGeom>
        </p:spPr>
        <p:txBody>
          <a:bodyPr/>
          <a:lstStyle/>
          <a:p>
            <a:pPr>
              <a:defRPr/>
            </a:pPr>
            <a:r>
              <a:rPr lang="cs-CZ" cap="none" dirty="0" smtClean="0"/>
              <a:t>Bratrům, kteří museli čelit této skutečnosti, opakujeme, že jejich rodiče jsou dospělí lidé, kteří mají svůj vlastní život, a že k tomu, aby oni sami dospěli, musí svým rodičům odpustit jejich chyby. </a:t>
            </a:r>
          </a:p>
          <a:p>
            <a:pPr marL="91440" indent="-91440">
              <a:spcBef>
                <a:spcPts val="1200"/>
              </a:spcBef>
              <a:spcAft>
                <a:spcPts val="200"/>
              </a:spcAft>
              <a:buClr>
                <a:srgbClr val="1CADE4"/>
              </a:buClr>
              <a:buSzPct val="100000"/>
              <a:buFont typeface="Tw Cen MT" panose="020B0602020104020603" pitchFamily="34" charset="0"/>
              <a:buChar char=" "/>
              <a:defRPr/>
            </a:pPr>
            <a:r>
              <a:rPr lang="cs-CZ" sz="1200" dirty="0">
                <a:solidFill>
                  <a:prstClr val="black"/>
                </a:solidFill>
              </a:rPr>
              <a:t>Dom Samuel (2017) </a:t>
            </a:r>
            <a:r>
              <a:rPr lang="cs-CZ" sz="1200" i="1" dirty="0">
                <a:solidFill>
                  <a:prstClr val="black"/>
                </a:solidFill>
              </a:rPr>
              <a:t>Jako sžírající oheň. Rozprava mnicha o prokazování milosrdenství. </a:t>
            </a:r>
            <a:r>
              <a:rPr lang="cs-CZ" sz="1200" dirty="0">
                <a:solidFill>
                  <a:prstClr val="black"/>
                </a:solidFill>
              </a:rPr>
              <a:t>přel. Tereza Hodinová. Triáda. Opatství Nový Dvůr. </a:t>
            </a:r>
            <a:r>
              <a:rPr lang="cs-CZ" sz="1200" dirty="0" err="1">
                <a:solidFill>
                  <a:prstClr val="black"/>
                </a:solidFill>
              </a:rPr>
              <a:t>loc</a:t>
            </a:r>
            <a:r>
              <a:rPr lang="cs-CZ" sz="1200" dirty="0">
                <a:solidFill>
                  <a:prstClr val="black"/>
                </a:solidFill>
              </a:rPr>
              <a:t> </a:t>
            </a:r>
            <a:r>
              <a:rPr lang="cs-CZ" sz="1200" dirty="0" smtClean="0">
                <a:solidFill>
                  <a:prstClr val="black"/>
                </a:solidFill>
              </a:rPr>
              <a:t>880/4611</a:t>
            </a:r>
            <a:endParaRPr lang="cs-CZ" dirty="0" smtClean="0">
              <a:solidFill>
                <a:prstClr val="black"/>
              </a:solidFill>
            </a:endParaRPr>
          </a:p>
          <a:p>
            <a:pPr>
              <a:spcBef>
                <a:spcPts val="1200"/>
              </a:spcBef>
              <a:spcAft>
                <a:spcPts val="200"/>
              </a:spcAft>
              <a:buSzPct val="100000"/>
              <a:defRPr/>
            </a:pPr>
            <a:r>
              <a:rPr lang="cs-CZ" dirty="0" smtClean="0">
                <a:solidFill>
                  <a:prstClr val="black"/>
                </a:solidFill>
              </a:rPr>
              <a:t>Dospělým </a:t>
            </a:r>
            <a:r>
              <a:rPr lang="cs-CZ" dirty="0">
                <a:solidFill>
                  <a:prstClr val="black"/>
                </a:solidFill>
              </a:rPr>
              <a:t>se staneš, až dokážeš odpustit svým rodičům</a:t>
            </a:r>
          </a:p>
          <a:p>
            <a:pPr marL="91440" indent="-91440">
              <a:spcBef>
                <a:spcPts val="1200"/>
              </a:spcBef>
              <a:spcAft>
                <a:spcPts val="200"/>
              </a:spcAft>
              <a:buClr>
                <a:srgbClr val="1CADE4"/>
              </a:buClr>
              <a:buSzPct val="100000"/>
              <a:buFont typeface="Tw Cen MT" panose="020B0602020104020603" pitchFamily="34" charset="0"/>
              <a:buChar char=" "/>
              <a:defRPr/>
            </a:pPr>
            <a:endParaRPr lang="cs-CZ" dirty="0">
              <a:solidFill>
                <a:prstClr val="black"/>
              </a:solidFill>
            </a:endParaRPr>
          </a:p>
          <a:p>
            <a:pPr>
              <a:defRPr/>
            </a:pPr>
            <a:endParaRPr lang="cs-CZ" cap="none" dirty="0"/>
          </a:p>
        </p:txBody>
      </p:sp>
    </p:spTree>
    <p:extLst>
      <p:ext uri="{BB962C8B-B14F-4D97-AF65-F5344CB8AC3E}">
        <p14:creationId xmlns:p14="http://schemas.microsoft.com/office/powerpoint/2010/main" val="23489091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a:t>O</a:t>
            </a:r>
            <a:r>
              <a:rPr lang="cs-CZ" dirty="0" smtClean="0"/>
              <a:t>dpuštění</a:t>
            </a:r>
            <a:endParaRPr lang="cs-CZ" dirty="0"/>
          </a:p>
        </p:txBody>
      </p:sp>
      <p:sp>
        <p:nvSpPr>
          <p:cNvPr id="73731" name="Zástupný symbol pro obsah 2"/>
          <p:cNvSpPr>
            <a:spLocks noGrp="1"/>
          </p:cNvSpPr>
          <p:nvPr>
            <p:ph idx="1"/>
          </p:nvPr>
        </p:nvSpPr>
        <p:spPr bwMode="auto">
          <a:prstGeom prst="rect">
            <a:avLst/>
          </a:prstGeom>
        </p:spPr>
        <p:txBody>
          <a:bodyPr wrap="square" numCol="1" anchor="t" anchorCtr="0" compatLnSpc="1">
            <a:prstTxWarp prst="textNoShape">
              <a:avLst/>
            </a:prstTxWarp>
          </a:bodyPr>
          <a:lstStyle/>
          <a:p>
            <a:pPr eaLnBrk="1" hangingPunct="1"/>
            <a:r>
              <a:rPr lang="cs-CZ" altLang="cs-CZ" cap="none" dirty="0" smtClean="0"/>
              <a:t>Představa, že </a:t>
            </a:r>
            <a:r>
              <a:rPr lang="cs-CZ" altLang="cs-CZ" dirty="0"/>
              <a:t>/</a:t>
            </a:r>
            <a:r>
              <a:rPr lang="cs-CZ" altLang="cs-CZ" cap="none" dirty="0" smtClean="0"/>
              <a:t>na táboře/ budeme žít v ideálních situacích a navazovat vztahy jen s dokonalými lidmi, je mylná a představuje ten nejlepší prostředek, jak se ocitnout zklamaný a sám. Když odpouštíme, přijímáme do sebe Kristovu lásku. </a:t>
            </a:r>
            <a:endParaRPr lang="cs-CZ" altLang="cs-CZ" sz="1200" dirty="0">
              <a:solidFill>
                <a:srgbClr val="000000"/>
              </a:solidFill>
            </a:endParaRPr>
          </a:p>
          <a:p>
            <a:pPr eaLnBrk="1" hangingPunct="1"/>
            <a:r>
              <a:rPr lang="cs-CZ" altLang="cs-CZ" sz="1200" dirty="0">
                <a:solidFill>
                  <a:srgbClr val="000000"/>
                </a:solidFill>
              </a:rPr>
              <a:t>Dom Samuel (2017) </a:t>
            </a:r>
            <a:r>
              <a:rPr lang="cs-CZ" altLang="cs-CZ" sz="1200" i="1" dirty="0">
                <a:solidFill>
                  <a:srgbClr val="000000"/>
                </a:solidFill>
              </a:rPr>
              <a:t>Jako sžírající oheň. Rozprava mnicha o prokazování milosrdenství. </a:t>
            </a:r>
            <a:r>
              <a:rPr lang="cs-CZ" altLang="cs-CZ" sz="1200" dirty="0">
                <a:solidFill>
                  <a:srgbClr val="000000"/>
                </a:solidFill>
              </a:rPr>
              <a:t>přel. Tereza Hodinová. Triáda. Opatství Nový Dvůr. </a:t>
            </a:r>
            <a:r>
              <a:rPr lang="cs-CZ" altLang="cs-CZ" sz="1200" dirty="0" err="1">
                <a:solidFill>
                  <a:srgbClr val="000000"/>
                </a:solidFill>
              </a:rPr>
              <a:t>loc</a:t>
            </a:r>
            <a:r>
              <a:rPr lang="cs-CZ" altLang="cs-CZ" sz="1200" dirty="0">
                <a:solidFill>
                  <a:srgbClr val="000000"/>
                </a:solidFill>
              </a:rPr>
              <a:t> 3645/4611</a:t>
            </a:r>
          </a:p>
          <a:p>
            <a:pPr eaLnBrk="1" hangingPunct="1"/>
            <a:endParaRPr lang="cs-CZ" altLang="cs-CZ" cap="none" dirty="0" smtClean="0"/>
          </a:p>
        </p:txBody>
      </p:sp>
    </p:spTree>
    <p:extLst>
      <p:ext uri="{BB962C8B-B14F-4D97-AF65-F5344CB8AC3E}">
        <p14:creationId xmlns:p14="http://schemas.microsoft.com/office/powerpoint/2010/main" val="5987187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solidFill>
                  <a:schemeClr val="tx1">
                    <a:lumMod val="95000"/>
                    <a:lumOff val="5000"/>
                  </a:schemeClr>
                </a:solidFill>
              </a:rPr>
              <a:t>Závěr: Partie ping-pongu</a:t>
            </a:r>
            <a:endParaRPr lang="cs-CZ" dirty="0">
              <a:solidFill>
                <a:schemeClr val="tx1">
                  <a:lumMod val="95000"/>
                  <a:lumOff val="5000"/>
                </a:schemeClr>
              </a:solidFill>
            </a:endParaRPr>
          </a:p>
        </p:txBody>
      </p:sp>
      <p:sp>
        <p:nvSpPr>
          <p:cNvPr id="3" name="Zástupný symbol pro obsah 2"/>
          <p:cNvSpPr>
            <a:spLocks noGrp="1"/>
          </p:cNvSpPr>
          <p:nvPr>
            <p:ph idx="1"/>
          </p:nvPr>
        </p:nvSpPr>
        <p:spPr/>
        <p:txBody>
          <a:bodyPr rtlCol="0">
            <a:normAutofit fontScale="92500" lnSpcReduction="20000"/>
          </a:bodyPr>
          <a:lstStyle/>
          <a:p>
            <a:pPr marL="91440" indent="-91440">
              <a:buFont typeface="Tw Cen MT" panose="020B0602020104020603" pitchFamily="34" charset="0"/>
              <a:buChar char=" "/>
              <a:defRPr/>
            </a:pPr>
            <a:r>
              <a:rPr lang="cs-CZ" dirty="0" smtClean="0"/>
              <a:t>Západní svět se dostal do rozhodujícího okamžiku, V nadcházejících letech bude hrát o existenci civilizace, kterou stvořil. Domnívám se, že si toho není vědom. Čas rozežral vaši představu svobody. Zachovali jste to slovo, ale dali mu jiný obsah. Zapomněli jste na smysl svobody. Když ji Evropa v 18. století vydobyla, byl to posvátný pojem.  Svoboda vycházela z udatnosti a hrdinství. Na to jste zapomněli. Tato svoboda, která pro nás stále ještě je plamenem, jenž rozjasňuje naši noc, se u vás stala realitou zakrnělou a někdy i klamnou, protože je plná pozlátka, hojnosti a prázdnoty. Kvůli přízraku oné dávné svobody již nejste schopni oběti, ale leda tak kompromisu. (…) </a:t>
            </a:r>
          </a:p>
          <a:p>
            <a:pPr marL="91440" indent="-91440">
              <a:buFont typeface="Tw Cen MT" panose="020B0602020104020603" pitchFamily="34" charset="0"/>
              <a:buChar char=" "/>
              <a:defRPr/>
            </a:pPr>
            <a:r>
              <a:rPr lang="cs-CZ" dirty="0" smtClean="0"/>
              <a:t>V hloubi duše se domníváte, že svobodu máte jednou provždy, a proto si dovolujete ten luxus jí pohrdat. Účastníte se ohromné bitvy a chováte se, jako by šlo o partii ping-pongu.</a:t>
            </a:r>
          </a:p>
          <a:p>
            <a:pPr marL="91440" indent="-91440">
              <a:buClr>
                <a:srgbClr val="1CADE4"/>
              </a:buClr>
              <a:buFont typeface="Tw Cen MT" panose="020B0602020104020603" pitchFamily="34" charset="0"/>
              <a:buChar char=" "/>
              <a:defRPr/>
            </a:pPr>
            <a:r>
              <a:rPr lang="cs-CZ" sz="1200" dirty="0" err="1">
                <a:solidFill>
                  <a:prstClr val="black"/>
                </a:solidFill>
              </a:rPr>
              <a:t>Soljenitsyne</a:t>
            </a:r>
            <a:r>
              <a:rPr lang="cs-CZ" sz="1200" dirty="0">
                <a:solidFill>
                  <a:prstClr val="black"/>
                </a:solidFill>
              </a:rPr>
              <a:t>, Alexandre. </a:t>
            </a:r>
            <a:r>
              <a:rPr lang="cs-CZ" sz="1200" i="1" dirty="0" err="1">
                <a:solidFill>
                  <a:prstClr val="black"/>
                </a:solidFill>
              </a:rPr>
              <a:t>L´Erreur</a:t>
            </a:r>
            <a:r>
              <a:rPr lang="cs-CZ" sz="1200" i="1" dirty="0">
                <a:solidFill>
                  <a:prstClr val="black"/>
                </a:solidFill>
              </a:rPr>
              <a:t> de </a:t>
            </a:r>
            <a:r>
              <a:rPr lang="cs-CZ" sz="1200" i="1" dirty="0" err="1">
                <a:solidFill>
                  <a:prstClr val="black"/>
                </a:solidFill>
              </a:rPr>
              <a:t>l´Occident</a:t>
            </a:r>
            <a:r>
              <a:rPr lang="cs-CZ" sz="1200" i="1" dirty="0">
                <a:solidFill>
                  <a:prstClr val="black"/>
                </a:solidFill>
              </a:rPr>
              <a:t>. </a:t>
            </a:r>
            <a:r>
              <a:rPr lang="cs-CZ" sz="1200" dirty="0" err="1">
                <a:solidFill>
                  <a:prstClr val="black"/>
                </a:solidFill>
              </a:rPr>
              <a:t>Paris:Grasset</a:t>
            </a:r>
            <a:r>
              <a:rPr lang="cs-CZ" sz="1200" dirty="0">
                <a:solidFill>
                  <a:prstClr val="black"/>
                </a:solidFill>
              </a:rPr>
              <a:t>, 1980</a:t>
            </a:r>
          </a:p>
          <a:p>
            <a:pPr marL="91440" indent="-91440">
              <a:buClr>
                <a:srgbClr val="1CADE4"/>
              </a:buClr>
              <a:buFont typeface="Tw Cen MT" panose="020B0602020104020603" pitchFamily="34" charset="0"/>
              <a:buChar char=" "/>
              <a:defRPr/>
            </a:pPr>
            <a:r>
              <a:rPr lang="cs-CZ" sz="1200" dirty="0">
                <a:solidFill>
                  <a:prstClr val="black"/>
                </a:solidFill>
              </a:rPr>
              <a:t>Sarah, R., (2016) </a:t>
            </a:r>
            <a:r>
              <a:rPr lang="cs-CZ" sz="1200" i="1" dirty="0">
                <a:solidFill>
                  <a:prstClr val="black"/>
                </a:solidFill>
              </a:rPr>
              <a:t>Bůh nebo nic. Rozmluva o víře s Nicolasem </a:t>
            </a:r>
            <a:r>
              <a:rPr lang="cs-CZ" sz="1200" i="1" dirty="0" err="1">
                <a:solidFill>
                  <a:prstClr val="black"/>
                </a:solidFill>
              </a:rPr>
              <a:t>Diatem</a:t>
            </a:r>
            <a:r>
              <a:rPr lang="cs-CZ" sz="1200" i="1" dirty="0">
                <a:solidFill>
                  <a:prstClr val="black"/>
                </a:solidFill>
              </a:rPr>
              <a:t>. </a:t>
            </a:r>
            <a:r>
              <a:rPr lang="cs-CZ" sz="1200" dirty="0">
                <a:solidFill>
                  <a:prstClr val="black"/>
                </a:solidFill>
              </a:rPr>
              <a:t>přel. Lucie </a:t>
            </a:r>
            <a:r>
              <a:rPr lang="cs-CZ" sz="1200" dirty="0" err="1">
                <a:solidFill>
                  <a:prstClr val="black"/>
                </a:solidFill>
              </a:rPr>
              <a:t>Cekotová</a:t>
            </a:r>
            <a:r>
              <a:rPr lang="cs-CZ" sz="1200" dirty="0">
                <a:solidFill>
                  <a:prstClr val="black"/>
                </a:solidFill>
              </a:rPr>
              <a:t>. Jiří Brauner - Kartuziánské nakladatelství. Brno. str. 124</a:t>
            </a:r>
          </a:p>
          <a:p>
            <a:pPr marL="91440" indent="-91440">
              <a:buFont typeface="Tw Cen MT" panose="020B0602020104020603" pitchFamily="34" charset="0"/>
              <a:buChar char=" "/>
              <a:defRPr/>
            </a:pPr>
            <a:endParaRPr lang="cs-CZ" dirty="0"/>
          </a:p>
        </p:txBody>
      </p:sp>
    </p:spTree>
    <p:extLst>
      <p:ext uri="{BB962C8B-B14F-4D97-AF65-F5344CB8AC3E}">
        <p14:creationId xmlns:p14="http://schemas.microsoft.com/office/powerpoint/2010/main" val="574634795"/>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cxnSp>
        <p:nvCxnSpPr>
          <p:cNvPr id="4" name="Přímá spojnice 3"/>
          <p:cNvCxnSpPr/>
          <p:nvPr/>
        </p:nvCxnSpPr>
        <p:spPr>
          <a:xfrm>
            <a:off x="1062681" y="6031985"/>
            <a:ext cx="2800865" cy="82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Přímá spojnice 5"/>
          <p:cNvCxnSpPr/>
          <p:nvPr/>
        </p:nvCxnSpPr>
        <p:spPr>
          <a:xfrm>
            <a:off x="5927123" y="6023747"/>
            <a:ext cx="2800865" cy="82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flipV="1">
            <a:off x="3863546" y="6051152"/>
            <a:ext cx="0" cy="6214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flipV="1">
            <a:off x="5927123" y="6040223"/>
            <a:ext cx="0" cy="6287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10444975" y="5866486"/>
            <a:ext cx="1398653" cy="369332"/>
          </a:xfrm>
          <a:prstGeom prst="rect">
            <a:avLst/>
          </a:prstGeom>
          <a:noFill/>
        </p:spPr>
        <p:txBody>
          <a:bodyPr wrap="none" rtlCol="0">
            <a:spAutoFit/>
          </a:bodyPr>
          <a:lstStyle/>
          <a:p>
            <a:r>
              <a:rPr lang="cs-CZ" dirty="0" smtClean="0">
                <a:solidFill>
                  <a:srgbClr val="FF0000"/>
                </a:solidFill>
              </a:rPr>
              <a:t>Nucený osud</a:t>
            </a:r>
            <a:endParaRPr lang="cs-CZ" dirty="0">
              <a:solidFill>
                <a:srgbClr val="FF0000"/>
              </a:solidFill>
            </a:endParaRPr>
          </a:p>
        </p:txBody>
      </p:sp>
      <p:sp>
        <p:nvSpPr>
          <p:cNvPr id="16" name="Obdélník 15"/>
          <p:cNvSpPr/>
          <p:nvPr/>
        </p:nvSpPr>
        <p:spPr>
          <a:xfrm>
            <a:off x="10567815" y="1560059"/>
            <a:ext cx="1379352" cy="369332"/>
          </a:xfrm>
          <a:prstGeom prst="rect">
            <a:avLst/>
          </a:prstGeom>
        </p:spPr>
        <p:txBody>
          <a:bodyPr wrap="none">
            <a:spAutoFit/>
          </a:bodyPr>
          <a:lstStyle/>
          <a:p>
            <a:r>
              <a:rPr lang="cs-CZ" dirty="0" smtClean="0">
                <a:solidFill>
                  <a:srgbClr val="00B050"/>
                </a:solidFill>
              </a:rPr>
              <a:t>Volený  osud</a:t>
            </a:r>
            <a:endParaRPr lang="cs-CZ" dirty="0">
              <a:solidFill>
                <a:srgbClr val="00B050"/>
              </a:solidFill>
            </a:endParaRPr>
          </a:p>
        </p:txBody>
      </p:sp>
      <p:cxnSp>
        <p:nvCxnSpPr>
          <p:cNvPr id="20" name="Přímá spojnice se šipkou 19"/>
          <p:cNvCxnSpPr/>
          <p:nvPr/>
        </p:nvCxnSpPr>
        <p:spPr>
          <a:xfrm flipH="1">
            <a:off x="5338883" y="5498688"/>
            <a:ext cx="3167731" cy="87132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a:off x="1246785" y="5824742"/>
            <a:ext cx="3059203" cy="822152"/>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Přímá spojnice se šipkou 31"/>
          <p:cNvCxnSpPr/>
          <p:nvPr/>
        </p:nvCxnSpPr>
        <p:spPr>
          <a:xfrm flipH="1" flipV="1">
            <a:off x="1062681" y="411472"/>
            <a:ext cx="3352253" cy="511180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7" name="TextovéPole 36"/>
          <p:cNvSpPr txBox="1"/>
          <p:nvPr/>
        </p:nvSpPr>
        <p:spPr>
          <a:xfrm>
            <a:off x="8007780" y="226806"/>
            <a:ext cx="2156873" cy="369332"/>
          </a:xfrm>
          <a:prstGeom prst="rect">
            <a:avLst/>
          </a:prstGeom>
          <a:noFill/>
        </p:spPr>
        <p:txBody>
          <a:bodyPr wrap="none" rtlCol="0">
            <a:spAutoFit/>
          </a:bodyPr>
          <a:lstStyle/>
          <a:p>
            <a:r>
              <a:rPr lang="cs-CZ" dirty="0" smtClean="0"/>
              <a:t>Past vedle pasti 2020</a:t>
            </a:r>
            <a:endParaRPr lang="cs-CZ" dirty="0"/>
          </a:p>
        </p:txBody>
      </p:sp>
      <p:cxnSp>
        <p:nvCxnSpPr>
          <p:cNvPr id="35" name="Přímá spojnice se šipkou 34"/>
          <p:cNvCxnSpPr/>
          <p:nvPr/>
        </p:nvCxnSpPr>
        <p:spPr>
          <a:xfrm flipH="1" flipV="1">
            <a:off x="4783749" y="2290119"/>
            <a:ext cx="1" cy="3233154"/>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Přímá spojnice se šipkou 35"/>
          <p:cNvCxnSpPr/>
          <p:nvPr/>
        </p:nvCxnSpPr>
        <p:spPr>
          <a:xfrm flipV="1">
            <a:off x="5115713" y="596138"/>
            <a:ext cx="3753418" cy="492713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22" name="Obrázek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58032" y="226806"/>
            <a:ext cx="2851434" cy="1894356"/>
          </a:xfrm>
          <a:prstGeom prst="rect">
            <a:avLst/>
          </a:prstGeom>
        </p:spPr>
      </p:pic>
      <p:sp>
        <p:nvSpPr>
          <p:cNvPr id="39" name="Obdélník 38"/>
          <p:cNvSpPr/>
          <p:nvPr/>
        </p:nvSpPr>
        <p:spPr>
          <a:xfrm rot="20988165">
            <a:off x="5376194" y="3585753"/>
            <a:ext cx="5263172" cy="954107"/>
          </a:xfrm>
          <a:prstGeom prst="rect">
            <a:avLst/>
          </a:prstGeom>
          <a:noFill/>
          <a:effectLst>
            <a:glow rad="228600">
              <a:schemeClr val="accent2">
                <a:satMod val="175000"/>
                <a:alpha val="40000"/>
              </a:schemeClr>
            </a:glow>
            <a:reflection blurRad="6350" stA="50000" endA="300" endPos="55500" dist="101600" dir="5400000" sy="-100000" algn="bl" rotWithShape="0"/>
            <a:softEdge rad="317500"/>
          </a:effectLst>
        </p:spPr>
        <p:txBody>
          <a:bodyPr wrap="none" lIns="91440" tIns="45720" rIns="91440" bIns="45720">
            <a:spAutoFit/>
            <a:scene3d>
              <a:camera prst="isometricTopUp"/>
              <a:lightRig rig="threePt" dir="t"/>
            </a:scene3d>
          </a:bodyPr>
          <a:lstStyle/>
          <a:p>
            <a:pPr algn="ctr"/>
            <a:r>
              <a:rPr lang="cs-CZ" sz="2800" dirty="0" smtClean="0">
                <a:ln w="0"/>
                <a:solidFill>
                  <a:schemeClr val="accent1"/>
                </a:solidFill>
                <a:effectLst>
                  <a:outerShdw blurRad="38100" dist="25400" dir="5400000" algn="ctr" rotWithShape="0">
                    <a:srgbClr val="6E747A">
                      <a:alpha val="43000"/>
                    </a:srgbClr>
                  </a:outerShdw>
                </a:effectLst>
              </a:rPr>
              <a:t>Děkuji za pozornost a hezký tábor!</a:t>
            </a:r>
            <a:br>
              <a:rPr lang="cs-CZ" sz="2800" dirty="0" smtClean="0">
                <a:ln w="0"/>
                <a:solidFill>
                  <a:schemeClr val="accent1"/>
                </a:solidFill>
                <a:effectLst>
                  <a:outerShdw blurRad="38100" dist="25400" dir="5400000" algn="ctr" rotWithShape="0">
                    <a:srgbClr val="6E747A">
                      <a:alpha val="43000"/>
                    </a:srgbClr>
                  </a:outerShdw>
                </a:effectLst>
              </a:rPr>
            </a:br>
            <a:r>
              <a:rPr lang="cs-CZ" sz="2800" dirty="0" err="1" smtClean="0">
                <a:ln w="0"/>
                <a:solidFill>
                  <a:schemeClr val="accent1"/>
                </a:solidFill>
                <a:effectLst>
                  <a:outerShdw blurRad="38100" dist="25400" dir="5400000" algn="ctr" rotWithShape="0">
                    <a:srgbClr val="6E747A">
                      <a:alpha val="43000"/>
                    </a:srgbClr>
                  </a:outerShdw>
                </a:effectLst>
              </a:rPr>
              <a:t>Orko</a:t>
            </a:r>
            <a:endParaRPr lang="cs-CZ" sz="28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781897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Přímá spojnice 3"/>
          <p:cNvCxnSpPr/>
          <p:nvPr/>
        </p:nvCxnSpPr>
        <p:spPr>
          <a:xfrm>
            <a:off x="1062681" y="1931774"/>
            <a:ext cx="2800865" cy="82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Přímá spojnice 5"/>
          <p:cNvCxnSpPr/>
          <p:nvPr/>
        </p:nvCxnSpPr>
        <p:spPr>
          <a:xfrm>
            <a:off x="5927123" y="1952368"/>
            <a:ext cx="2800865" cy="82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flipV="1">
            <a:off x="3863546" y="1915298"/>
            <a:ext cx="0" cy="38676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flipH="1" flipV="1">
            <a:off x="5927123" y="1960606"/>
            <a:ext cx="1" cy="381411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3863546" y="5782962"/>
            <a:ext cx="20635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10444975" y="5866486"/>
            <a:ext cx="1398653" cy="369332"/>
          </a:xfrm>
          <a:prstGeom prst="rect">
            <a:avLst/>
          </a:prstGeom>
          <a:noFill/>
        </p:spPr>
        <p:txBody>
          <a:bodyPr wrap="none" rtlCol="0">
            <a:spAutoFit/>
          </a:bodyPr>
          <a:lstStyle/>
          <a:p>
            <a:r>
              <a:rPr lang="cs-CZ" dirty="0" smtClean="0">
                <a:solidFill>
                  <a:srgbClr val="FF0000"/>
                </a:solidFill>
              </a:rPr>
              <a:t>Nucený osud</a:t>
            </a:r>
            <a:endParaRPr lang="cs-CZ" dirty="0">
              <a:solidFill>
                <a:srgbClr val="FF0000"/>
              </a:solidFill>
            </a:endParaRPr>
          </a:p>
        </p:txBody>
      </p:sp>
      <p:sp>
        <p:nvSpPr>
          <p:cNvPr id="16" name="Obdélník 15"/>
          <p:cNvSpPr/>
          <p:nvPr/>
        </p:nvSpPr>
        <p:spPr>
          <a:xfrm>
            <a:off x="10567815" y="1560059"/>
            <a:ext cx="1379352" cy="369332"/>
          </a:xfrm>
          <a:prstGeom prst="rect">
            <a:avLst/>
          </a:prstGeom>
        </p:spPr>
        <p:txBody>
          <a:bodyPr wrap="none">
            <a:spAutoFit/>
          </a:bodyPr>
          <a:lstStyle/>
          <a:p>
            <a:r>
              <a:rPr lang="cs-CZ" dirty="0" smtClean="0">
                <a:solidFill>
                  <a:srgbClr val="00B050"/>
                </a:solidFill>
              </a:rPr>
              <a:t>Volený  osud</a:t>
            </a:r>
            <a:endParaRPr lang="cs-CZ" dirty="0">
              <a:solidFill>
                <a:srgbClr val="00B050"/>
              </a:solidFill>
            </a:endParaRPr>
          </a:p>
        </p:txBody>
      </p:sp>
      <p:cxnSp>
        <p:nvCxnSpPr>
          <p:cNvPr id="20" name="Přímá spojnice se šipkou 19"/>
          <p:cNvCxnSpPr>
            <a:stCxn id="21" idx="1"/>
          </p:cNvCxnSpPr>
          <p:nvPr/>
        </p:nvCxnSpPr>
        <p:spPr>
          <a:xfrm flipH="1">
            <a:off x="4895334" y="4845739"/>
            <a:ext cx="3167731" cy="87132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8063065" y="4522573"/>
            <a:ext cx="2977738" cy="646331"/>
          </a:xfrm>
          <a:prstGeom prst="rect">
            <a:avLst/>
          </a:prstGeom>
          <a:noFill/>
        </p:spPr>
        <p:txBody>
          <a:bodyPr wrap="none" rtlCol="0">
            <a:spAutoFit/>
          </a:bodyPr>
          <a:lstStyle/>
          <a:p>
            <a:r>
              <a:rPr lang="cs-CZ" dirty="0" smtClean="0"/>
              <a:t>Datum narození, město, země</a:t>
            </a:r>
          </a:p>
          <a:p>
            <a:r>
              <a:rPr lang="cs-CZ" dirty="0" smtClean="0"/>
              <a:t>Rodiče</a:t>
            </a:r>
            <a:endParaRPr lang="cs-CZ" dirty="0"/>
          </a:p>
        </p:txBody>
      </p:sp>
      <p:cxnSp>
        <p:nvCxnSpPr>
          <p:cNvPr id="23" name="Přímá spojnice se šipkou 22"/>
          <p:cNvCxnSpPr/>
          <p:nvPr/>
        </p:nvCxnSpPr>
        <p:spPr>
          <a:xfrm>
            <a:off x="1763787" y="4377128"/>
            <a:ext cx="3059203" cy="822152"/>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5" name="TextovéPole 24"/>
          <p:cNvSpPr txBox="1"/>
          <p:nvPr/>
        </p:nvSpPr>
        <p:spPr>
          <a:xfrm>
            <a:off x="606498" y="4007796"/>
            <a:ext cx="2169889" cy="369332"/>
          </a:xfrm>
          <a:prstGeom prst="rect">
            <a:avLst/>
          </a:prstGeom>
          <a:noFill/>
        </p:spPr>
        <p:txBody>
          <a:bodyPr wrap="none" rtlCol="0">
            <a:spAutoFit/>
          </a:bodyPr>
          <a:lstStyle/>
          <a:p>
            <a:r>
              <a:rPr lang="cs-CZ" dirty="0" smtClean="0"/>
              <a:t>Školka, základní škola</a:t>
            </a:r>
            <a:endParaRPr lang="cs-CZ" dirty="0"/>
          </a:p>
        </p:txBody>
      </p:sp>
      <p:cxnSp>
        <p:nvCxnSpPr>
          <p:cNvPr id="26" name="Přímá spojnice se šipkou 25"/>
          <p:cNvCxnSpPr/>
          <p:nvPr/>
        </p:nvCxnSpPr>
        <p:spPr>
          <a:xfrm flipH="1">
            <a:off x="4809341" y="3962062"/>
            <a:ext cx="3167731" cy="87132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7" name="TextovéPole 26"/>
          <p:cNvSpPr txBox="1"/>
          <p:nvPr/>
        </p:nvSpPr>
        <p:spPr>
          <a:xfrm>
            <a:off x="8043267" y="3402260"/>
            <a:ext cx="3440362" cy="923330"/>
          </a:xfrm>
          <a:prstGeom prst="rect">
            <a:avLst/>
          </a:prstGeom>
          <a:noFill/>
        </p:spPr>
        <p:txBody>
          <a:bodyPr wrap="square" rtlCol="0">
            <a:spAutoFit/>
          </a:bodyPr>
          <a:lstStyle/>
          <a:p>
            <a:r>
              <a:rPr lang="cs-CZ" dirty="0" smtClean="0"/>
              <a:t>Kroužky, návštěvy ZOO s rodiči, rodinné dovolené, příměstské tábory</a:t>
            </a:r>
            <a:endParaRPr lang="cs-CZ" dirty="0"/>
          </a:p>
        </p:txBody>
      </p:sp>
      <p:cxnSp>
        <p:nvCxnSpPr>
          <p:cNvPr id="28" name="Přímá spojnice se šipkou 27"/>
          <p:cNvCxnSpPr/>
          <p:nvPr/>
        </p:nvCxnSpPr>
        <p:spPr>
          <a:xfrm>
            <a:off x="1763786" y="3176894"/>
            <a:ext cx="3059203" cy="822152"/>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9" name="TextovéPole 28"/>
          <p:cNvSpPr txBox="1"/>
          <p:nvPr/>
        </p:nvSpPr>
        <p:spPr>
          <a:xfrm>
            <a:off x="1000964" y="2784695"/>
            <a:ext cx="1380955" cy="369332"/>
          </a:xfrm>
          <a:prstGeom prst="rect">
            <a:avLst/>
          </a:prstGeom>
          <a:noFill/>
        </p:spPr>
        <p:txBody>
          <a:bodyPr wrap="none" rtlCol="0">
            <a:spAutoFit/>
          </a:bodyPr>
          <a:lstStyle/>
          <a:p>
            <a:r>
              <a:rPr lang="cs-CZ" dirty="0" smtClean="0"/>
              <a:t>Střední škola</a:t>
            </a:r>
            <a:endParaRPr lang="cs-CZ" dirty="0"/>
          </a:p>
        </p:txBody>
      </p:sp>
      <p:cxnSp>
        <p:nvCxnSpPr>
          <p:cNvPr id="30" name="Přímá spojnice se šipkou 29"/>
          <p:cNvCxnSpPr/>
          <p:nvPr/>
        </p:nvCxnSpPr>
        <p:spPr>
          <a:xfrm flipH="1">
            <a:off x="4792599" y="2483639"/>
            <a:ext cx="3167731" cy="87132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1" name="TextovéPole 30"/>
          <p:cNvSpPr txBox="1"/>
          <p:nvPr/>
        </p:nvSpPr>
        <p:spPr>
          <a:xfrm>
            <a:off x="7990700" y="2138364"/>
            <a:ext cx="3698300" cy="646331"/>
          </a:xfrm>
          <a:prstGeom prst="rect">
            <a:avLst/>
          </a:prstGeom>
          <a:noFill/>
        </p:spPr>
        <p:txBody>
          <a:bodyPr wrap="square" rtlCol="0">
            <a:spAutoFit/>
          </a:bodyPr>
          <a:lstStyle/>
          <a:p>
            <a:r>
              <a:rPr lang="cs-CZ" dirty="0" smtClean="0"/>
              <a:t>Knihy, co byly doma. Filmy, divadla a hudba, spolu s rodiči</a:t>
            </a:r>
            <a:endParaRPr lang="cs-CZ" dirty="0"/>
          </a:p>
        </p:txBody>
      </p:sp>
      <p:cxnSp>
        <p:nvCxnSpPr>
          <p:cNvPr id="32" name="Přímá spojnice se šipkou 31"/>
          <p:cNvCxnSpPr/>
          <p:nvPr/>
        </p:nvCxnSpPr>
        <p:spPr>
          <a:xfrm>
            <a:off x="1580626" y="885781"/>
            <a:ext cx="3059203" cy="822152"/>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824795" y="525672"/>
            <a:ext cx="1361078" cy="369332"/>
          </a:xfrm>
          <a:prstGeom prst="rect">
            <a:avLst/>
          </a:prstGeom>
          <a:noFill/>
        </p:spPr>
        <p:txBody>
          <a:bodyPr wrap="none" rtlCol="0">
            <a:spAutoFit/>
          </a:bodyPr>
          <a:lstStyle/>
          <a:p>
            <a:r>
              <a:rPr lang="cs-CZ" dirty="0" smtClean="0"/>
              <a:t>Vysoká škola</a:t>
            </a:r>
            <a:endParaRPr lang="cs-CZ" dirty="0"/>
          </a:p>
        </p:txBody>
      </p:sp>
      <p:cxnSp>
        <p:nvCxnSpPr>
          <p:cNvPr id="34" name="Přímá spojnice se šipkou 33"/>
          <p:cNvCxnSpPr/>
          <p:nvPr/>
        </p:nvCxnSpPr>
        <p:spPr>
          <a:xfrm flipH="1">
            <a:off x="4807793" y="456704"/>
            <a:ext cx="3137341" cy="876574"/>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7" name="TextovéPole 36"/>
          <p:cNvSpPr txBox="1"/>
          <p:nvPr/>
        </p:nvSpPr>
        <p:spPr>
          <a:xfrm>
            <a:off x="8007780" y="226806"/>
            <a:ext cx="2156873" cy="369332"/>
          </a:xfrm>
          <a:prstGeom prst="rect">
            <a:avLst/>
          </a:prstGeom>
          <a:noFill/>
        </p:spPr>
        <p:txBody>
          <a:bodyPr wrap="none" rtlCol="0">
            <a:spAutoFit/>
          </a:bodyPr>
          <a:lstStyle/>
          <a:p>
            <a:r>
              <a:rPr lang="cs-CZ" dirty="0" smtClean="0"/>
              <a:t>Past vedle pasti 2020</a:t>
            </a:r>
            <a:endParaRPr lang="cs-CZ" dirty="0"/>
          </a:p>
        </p:txBody>
      </p:sp>
    </p:spTree>
    <p:extLst>
      <p:ext uri="{BB962C8B-B14F-4D97-AF65-F5344CB8AC3E}">
        <p14:creationId xmlns:p14="http://schemas.microsoft.com/office/powerpoint/2010/main" val="1164385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50084" y="1817557"/>
            <a:ext cx="6096000" cy="2585323"/>
          </a:xfrm>
          <a:prstGeom prst="rect">
            <a:avLst/>
          </a:prstGeom>
        </p:spPr>
        <p:txBody>
          <a:bodyPr>
            <a:spAutoFit/>
          </a:bodyPr>
          <a:lstStyle/>
          <a:p>
            <a:r>
              <a:rPr lang="en-US" dirty="0" smtClean="0"/>
              <a:t>Mama's </a:t>
            </a:r>
            <a:r>
              <a:rPr lang="en-US" dirty="0" err="1" smtClean="0"/>
              <a:t>gonna</a:t>
            </a:r>
            <a:r>
              <a:rPr lang="en-US" dirty="0" smtClean="0"/>
              <a:t> check out all your girl friends for you</a:t>
            </a:r>
          </a:p>
          <a:p>
            <a:r>
              <a:rPr lang="en-US" dirty="0" smtClean="0"/>
              <a:t>Mama won't let anyone dirty get through</a:t>
            </a:r>
          </a:p>
          <a:p>
            <a:r>
              <a:rPr lang="en-US" dirty="0" smtClean="0"/>
              <a:t>Mama's </a:t>
            </a:r>
            <a:r>
              <a:rPr lang="en-US" dirty="0" err="1" smtClean="0"/>
              <a:t>gonna</a:t>
            </a:r>
            <a:r>
              <a:rPr lang="en-US" dirty="0" smtClean="0"/>
              <a:t> wait up till you get in</a:t>
            </a:r>
          </a:p>
          <a:p>
            <a:r>
              <a:rPr lang="en-US" dirty="0" smtClean="0"/>
              <a:t>Mama will always find out where</a:t>
            </a:r>
          </a:p>
          <a:p>
            <a:r>
              <a:rPr lang="en-US" dirty="0" smtClean="0"/>
              <a:t>You've been</a:t>
            </a:r>
          </a:p>
          <a:p>
            <a:r>
              <a:rPr lang="en-US" dirty="0" smtClean="0"/>
              <a:t>Mamma's </a:t>
            </a:r>
            <a:r>
              <a:rPr lang="en-US" dirty="0" err="1" smtClean="0"/>
              <a:t>gonna</a:t>
            </a:r>
            <a:r>
              <a:rPr lang="en-US" dirty="0" smtClean="0"/>
              <a:t> keep baby healthy and clean</a:t>
            </a:r>
          </a:p>
          <a:p>
            <a:r>
              <a:rPr lang="en-US" dirty="0" err="1" smtClean="0"/>
              <a:t>Ooooh</a:t>
            </a:r>
            <a:r>
              <a:rPr lang="en-US" dirty="0" smtClean="0"/>
              <a:t> Babe </a:t>
            </a:r>
            <a:r>
              <a:rPr lang="en-US" dirty="0" err="1" smtClean="0"/>
              <a:t>Ooooh</a:t>
            </a:r>
            <a:r>
              <a:rPr lang="en-US" dirty="0" smtClean="0"/>
              <a:t> Babe </a:t>
            </a:r>
            <a:r>
              <a:rPr lang="en-US" dirty="0" err="1" smtClean="0"/>
              <a:t>Ooooh</a:t>
            </a:r>
            <a:r>
              <a:rPr lang="en-US" dirty="0" smtClean="0"/>
              <a:t> Babe</a:t>
            </a:r>
          </a:p>
          <a:p>
            <a:r>
              <a:rPr lang="en-US" dirty="0" smtClean="0"/>
              <a:t>You'll always be a baby to me</a:t>
            </a:r>
          </a:p>
          <a:p>
            <a:r>
              <a:rPr lang="en-US" dirty="0" smtClean="0"/>
              <a:t>Mother, did it need to be so high.</a:t>
            </a:r>
            <a:endParaRPr lang="cs-CZ" dirty="0"/>
          </a:p>
        </p:txBody>
      </p:sp>
      <p:sp>
        <p:nvSpPr>
          <p:cNvPr id="5" name="Obdélník 4"/>
          <p:cNvSpPr/>
          <p:nvPr/>
        </p:nvSpPr>
        <p:spPr>
          <a:xfrm>
            <a:off x="6294540" y="1817557"/>
            <a:ext cx="6096000" cy="2585323"/>
          </a:xfrm>
          <a:prstGeom prst="rect">
            <a:avLst/>
          </a:prstGeom>
        </p:spPr>
        <p:txBody>
          <a:bodyPr>
            <a:spAutoFit/>
          </a:bodyPr>
          <a:lstStyle/>
          <a:p>
            <a:r>
              <a:rPr lang="cs-CZ" dirty="0" smtClean="0"/>
              <a:t>Maminka ti vybere všechny Tvé dívky….</a:t>
            </a:r>
          </a:p>
          <a:p>
            <a:endParaRPr lang="cs-CZ" dirty="0"/>
          </a:p>
          <a:p>
            <a:endParaRPr lang="cs-CZ" dirty="0" smtClean="0"/>
          </a:p>
          <a:p>
            <a:endParaRPr lang="cs-CZ" dirty="0"/>
          </a:p>
          <a:p>
            <a:endParaRPr lang="cs-CZ" dirty="0" smtClean="0"/>
          </a:p>
          <a:p>
            <a:endParaRPr lang="cs-CZ" dirty="0"/>
          </a:p>
          <a:p>
            <a:endParaRPr lang="cs-CZ" dirty="0" smtClean="0"/>
          </a:p>
          <a:p>
            <a:endParaRPr lang="cs-CZ" dirty="0"/>
          </a:p>
          <a:p>
            <a:r>
              <a:rPr lang="cs-CZ" dirty="0" smtClean="0"/>
              <a:t>…maminko, muselo to zajít až tak daleko?</a:t>
            </a:r>
          </a:p>
        </p:txBody>
      </p:sp>
      <p:sp>
        <p:nvSpPr>
          <p:cNvPr id="6" name="Nadpis 5"/>
          <p:cNvSpPr>
            <a:spLocks noGrp="1"/>
          </p:cNvSpPr>
          <p:nvPr>
            <p:ph type="title"/>
          </p:nvPr>
        </p:nvSpPr>
        <p:spPr/>
        <p:txBody>
          <a:bodyPr/>
          <a:lstStyle/>
          <a:p>
            <a:r>
              <a:rPr lang="cs-CZ" dirty="0" err="1" smtClean="0"/>
              <a:t>The</a:t>
            </a:r>
            <a:r>
              <a:rPr lang="cs-CZ" dirty="0" smtClean="0"/>
              <a:t> Wall</a:t>
            </a:r>
            <a:br>
              <a:rPr lang="cs-CZ" dirty="0" smtClean="0"/>
            </a:br>
            <a:r>
              <a:rPr lang="cs-CZ" sz="2800" dirty="0" smtClean="0"/>
              <a:t>…</a:t>
            </a:r>
            <a:r>
              <a:rPr lang="cs-CZ" sz="2800" dirty="0" err="1" smtClean="0"/>
              <a:t>did</a:t>
            </a:r>
            <a:r>
              <a:rPr lang="cs-CZ" sz="2800" dirty="0" smtClean="0"/>
              <a:t> </a:t>
            </a:r>
            <a:r>
              <a:rPr lang="cs-CZ" sz="2800" dirty="0" err="1" smtClean="0"/>
              <a:t>it</a:t>
            </a:r>
            <a:r>
              <a:rPr lang="cs-CZ" sz="2800" dirty="0" smtClean="0"/>
              <a:t> </a:t>
            </a:r>
            <a:r>
              <a:rPr lang="cs-CZ" sz="2800" dirty="0" err="1" smtClean="0"/>
              <a:t>need</a:t>
            </a:r>
            <a:r>
              <a:rPr lang="cs-CZ" sz="2800" dirty="0" smtClean="0"/>
              <a:t> to </a:t>
            </a:r>
            <a:r>
              <a:rPr lang="cs-CZ" sz="2800" dirty="0" err="1" smtClean="0"/>
              <a:t>be</a:t>
            </a:r>
            <a:r>
              <a:rPr lang="cs-CZ" sz="2800" dirty="0" smtClean="0"/>
              <a:t> so </a:t>
            </a:r>
            <a:r>
              <a:rPr lang="cs-CZ" sz="2800" dirty="0" err="1" smtClean="0"/>
              <a:t>high</a:t>
            </a:r>
            <a:r>
              <a:rPr lang="cs-CZ" sz="2800" dirty="0"/>
              <a:t>.</a:t>
            </a:r>
            <a:endParaRPr lang="cs-CZ" dirty="0"/>
          </a:p>
        </p:txBody>
      </p:sp>
    </p:spTree>
    <p:extLst>
      <p:ext uri="{BB962C8B-B14F-4D97-AF65-F5344CB8AC3E}">
        <p14:creationId xmlns:p14="http://schemas.microsoft.com/office/powerpoint/2010/main" val="2750359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smtClean="0"/>
              <a:t>Mat 23, 9-10</a:t>
            </a:r>
            <a:endParaRPr lang="cs-CZ" dirty="0"/>
          </a:p>
        </p:txBody>
      </p:sp>
      <p:sp>
        <p:nvSpPr>
          <p:cNvPr id="4" name="Zástupný symbol pro obsah 3"/>
          <p:cNvSpPr>
            <a:spLocks noGrp="1"/>
          </p:cNvSpPr>
          <p:nvPr>
            <p:ph idx="1"/>
          </p:nvPr>
        </p:nvSpPr>
        <p:spPr/>
        <p:txBody>
          <a:bodyPr/>
          <a:lstStyle/>
          <a:p>
            <a:r>
              <a:rPr lang="cs-CZ" dirty="0" smtClean="0"/>
              <a:t>A nikomu na zemi nedávejte jméno „otec“, jenom jeden je váš Otec, a ten je v nebi. Ani si nedávejte říkat „učitel“, jenom jeden je váš Učitel - Kristus.</a:t>
            </a:r>
          </a:p>
          <a:p>
            <a:pPr lvl="1"/>
            <a:r>
              <a:rPr lang="cs-CZ" dirty="0" smtClean="0"/>
              <a:t>už musíš jít sám</a:t>
            </a:r>
          </a:p>
          <a:p>
            <a:pPr lvl="1"/>
            <a:r>
              <a:rPr lang="cs-CZ" dirty="0" smtClean="0"/>
              <a:t>neexistuje duchovní vedení, existuje duchovní doprovázení</a:t>
            </a:r>
          </a:p>
          <a:p>
            <a:pPr lvl="1"/>
            <a:r>
              <a:rPr lang="cs-CZ" dirty="0" smtClean="0"/>
              <a:t>chvíle svátosti biřmování</a:t>
            </a:r>
            <a:endParaRPr lang="cs-CZ" dirty="0"/>
          </a:p>
        </p:txBody>
      </p:sp>
    </p:spTree>
    <p:extLst>
      <p:ext uri="{BB962C8B-B14F-4D97-AF65-F5344CB8AC3E}">
        <p14:creationId xmlns:p14="http://schemas.microsoft.com/office/powerpoint/2010/main" val="3675446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Nadpis 1"/>
          <p:cNvSpPr>
            <a:spLocks noGrp="1"/>
          </p:cNvSpPr>
          <p:nvPr>
            <p:ph type="title" idx="4294967295"/>
          </p:nvPr>
        </p:nvSpPr>
        <p:spPr/>
        <p:txBody>
          <a:bodyPr/>
          <a:lstStyle/>
          <a:p>
            <a:pPr eaLnBrk="1" hangingPunct="1"/>
            <a:r>
              <a:rPr lang="cs-CZ" altLang="cs-CZ" smtClean="0"/>
              <a:t>Problém svobody</a:t>
            </a:r>
          </a:p>
        </p:txBody>
      </p:sp>
      <p:sp>
        <p:nvSpPr>
          <p:cNvPr id="67587" name="Zástupný symbol pro obsah 2"/>
          <p:cNvSpPr>
            <a:spLocks noGrp="1"/>
          </p:cNvSpPr>
          <p:nvPr>
            <p:ph idx="4294967295"/>
          </p:nvPr>
        </p:nvSpPr>
        <p:spPr/>
        <p:txBody>
          <a:bodyPr/>
          <a:lstStyle/>
          <a:p>
            <a:pPr eaLnBrk="1" hangingPunct="1">
              <a:lnSpc>
                <a:spcPct val="90000"/>
              </a:lnSpc>
            </a:pPr>
            <a:r>
              <a:rPr lang="cs-CZ" altLang="cs-CZ" dirty="0"/>
              <a:t>„A obyčejnému člověku vždycky připadalo podivné, že někdo před vyšlapanou cestou a známými </a:t>
            </a:r>
            <a:r>
              <a:rPr lang="cs-CZ" altLang="cs-CZ" dirty="0" smtClean="0"/>
              <a:t>cíli </a:t>
            </a:r>
            <a:r>
              <a:rPr lang="cs-CZ" altLang="cs-CZ" dirty="0"/>
              <a:t>dává přednost strmé a úzké stezce vedoucí do neznáma.  Proto se také vždycky mělo za to, že pokud </a:t>
            </a:r>
            <a:r>
              <a:rPr lang="cs-CZ" altLang="cs-CZ" dirty="0">
                <a:solidFill>
                  <a:srgbClr val="FF0000"/>
                </a:solidFill>
              </a:rPr>
              <a:t>takový člověk není šílený, jistě v něm sídlí démon nebo Bůh; neboť ten zázrak, že by to někdo mohl dělat jinak, než jak to lidstvo odedávna dělalo, se dal vysvětlit jen nadáním démonickou silou nebo božským duchem.“</a:t>
            </a:r>
          </a:p>
          <a:p>
            <a:pPr eaLnBrk="1" hangingPunct="1">
              <a:lnSpc>
                <a:spcPct val="90000"/>
              </a:lnSpc>
            </a:pPr>
            <a:r>
              <a:rPr lang="cs-CZ" altLang="cs-CZ" sz="1200" dirty="0" smtClean="0"/>
              <a:t>Jung</a:t>
            </a:r>
            <a:r>
              <a:rPr lang="cs-CZ" altLang="cs-CZ" sz="1200" dirty="0"/>
              <a:t>, C.G., (1994) </a:t>
            </a:r>
            <a:r>
              <a:rPr lang="cs-CZ" altLang="cs-CZ" sz="1200" i="1" dirty="0"/>
              <a:t>Duše moderního člověka. </a:t>
            </a:r>
            <a:r>
              <a:rPr lang="cs-CZ" altLang="cs-CZ" sz="1200" dirty="0"/>
              <a:t>Atlantis, Brno. str. </a:t>
            </a:r>
            <a:r>
              <a:rPr lang="cs-CZ" altLang="cs-CZ" sz="1200" dirty="0" smtClean="0"/>
              <a:t>60</a:t>
            </a:r>
            <a:endParaRPr lang="cs-CZ" altLang="cs-CZ" sz="1200" dirty="0"/>
          </a:p>
          <a:p>
            <a:pPr eaLnBrk="1" hangingPunct="1">
              <a:lnSpc>
                <a:spcPct val="90000"/>
              </a:lnSpc>
            </a:pPr>
            <a:endParaRPr lang="cs-CZ" altLang="cs-CZ" dirty="0"/>
          </a:p>
        </p:txBody>
      </p:sp>
    </p:spTree>
    <p:extLst>
      <p:ext uri="{BB962C8B-B14F-4D97-AF65-F5344CB8AC3E}">
        <p14:creationId xmlns:p14="http://schemas.microsoft.com/office/powerpoint/2010/main" val="802884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Dospělost</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neznamená, že člověk již do-spěl</a:t>
            </a:r>
          </a:p>
          <a:p>
            <a:r>
              <a:rPr lang="cs-CZ" dirty="0" smtClean="0"/>
              <a:t>rozhodovat se samostatně a brát za rozhodnutí odpovědnost</a:t>
            </a:r>
          </a:p>
          <a:p>
            <a:pPr lvl="1"/>
            <a:r>
              <a:rPr lang="cs-CZ" dirty="0" smtClean="0"/>
              <a:t>s možností špatných rozhodnutí</a:t>
            </a:r>
          </a:p>
          <a:p>
            <a:r>
              <a:rPr lang="cs-CZ" dirty="0" smtClean="0"/>
              <a:t>Dějiny</a:t>
            </a:r>
          </a:p>
          <a:p>
            <a:pPr lvl="1"/>
            <a:r>
              <a:rPr lang="cs-CZ" dirty="0" smtClean="0"/>
              <a:t>antika: věštění</a:t>
            </a:r>
          </a:p>
          <a:p>
            <a:pPr lvl="1"/>
            <a:r>
              <a:rPr lang="cs-CZ" dirty="0" smtClean="0"/>
              <a:t>slovanské sudičky</a:t>
            </a:r>
          </a:p>
          <a:p>
            <a:r>
              <a:rPr lang="cs-CZ" dirty="0" smtClean="0"/>
              <a:t>dějiny 20. století jsou dějinami delegace svobody na někoho jiného</a:t>
            </a:r>
          </a:p>
          <a:p>
            <a:pPr lvl="1"/>
            <a:r>
              <a:rPr lang="cs-CZ" dirty="0" smtClean="0"/>
              <a:t>Hitler: „přebírám veškerou odpovědnost“</a:t>
            </a:r>
          </a:p>
          <a:p>
            <a:pPr lvl="1"/>
            <a:r>
              <a:rPr lang="cs-CZ" dirty="0" smtClean="0"/>
              <a:t>sekty</a:t>
            </a:r>
          </a:p>
          <a:p>
            <a:pPr lvl="1"/>
            <a:r>
              <a:rPr lang="cs-CZ" dirty="0" smtClean="0"/>
              <a:t>extremistické politické strany</a:t>
            </a:r>
          </a:p>
          <a:p>
            <a:endParaRPr lang="cs-CZ" dirty="0"/>
          </a:p>
        </p:txBody>
      </p:sp>
    </p:spTree>
    <p:extLst>
      <p:ext uri="{BB962C8B-B14F-4D97-AF65-F5344CB8AC3E}">
        <p14:creationId xmlns:p14="http://schemas.microsoft.com/office/powerpoint/2010/main" val="2890444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Individuace</a:t>
            </a:r>
            <a:endParaRPr lang="cs-CZ" dirty="0"/>
          </a:p>
        </p:txBody>
      </p:sp>
      <p:sp>
        <p:nvSpPr>
          <p:cNvPr id="3" name="Zástupný symbol pro obsah 2"/>
          <p:cNvSpPr>
            <a:spLocks noGrp="1"/>
          </p:cNvSpPr>
          <p:nvPr>
            <p:ph idx="1"/>
          </p:nvPr>
        </p:nvSpPr>
        <p:spPr/>
        <p:txBody>
          <a:bodyPr>
            <a:normAutofit/>
          </a:bodyPr>
          <a:lstStyle/>
          <a:p>
            <a:pPr marL="274320" indent="-274320">
              <a:buFont typeface="Wingdings 2"/>
              <a:buChar char=""/>
              <a:defRPr/>
            </a:pPr>
            <a:r>
              <a:rPr lang="cs-CZ" dirty="0" smtClean="0"/>
              <a:t>Osobnost se totiž nikdy nemůže rozvinout, aniž si člověk vědomě a s vědomým mravním rozhodnutím zvolí </a:t>
            </a:r>
            <a:r>
              <a:rPr lang="cs-CZ" i="1" dirty="0" smtClean="0"/>
              <a:t>vlastní cestu</a:t>
            </a:r>
            <a:r>
              <a:rPr lang="cs-CZ" dirty="0" smtClean="0"/>
              <a:t>. (...)</a:t>
            </a:r>
          </a:p>
          <a:p>
            <a:pPr marL="274320" indent="-274320">
              <a:buFont typeface="Wingdings 2"/>
              <a:buChar char=""/>
              <a:defRPr/>
            </a:pPr>
            <a:r>
              <a:rPr lang="cs-CZ" dirty="0" smtClean="0"/>
              <a:t>Skutečnost, že konvence pořád svým způsobem kvetou, dokazuje, že drtivá většina lidí nevolí vlastní cestu,  nýbrž konvenci, a v důsledku toho nerozvíjí sebe, nýbrž nějakou metodu, a tím </a:t>
            </a:r>
            <a:r>
              <a:rPr lang="cs-CZ" dirty="0" err="1" smtClean="0"/>
              <a:t>collectivum</a:t>
            </a:r>
            <a:r>
              <a:rPr lang="cs-CZ" dirty="0" smtClean="0"/>
              <a:t> na úkor své vlastní celosti. (...)</a:t>
            </a:r>
          </a:p>
          <a:p>
            <a:pPr marL="274320" indent="-274320">
              <a:buFont typeface="Wingdings 2"/>
              <a:buChar char=""/>
              <a:defRPr/>
            </a:pPr>
            <a:r>
              <a:rPr lang="cs-CZ" dirty="0" smtClean="0"/>
              <a:t>Podnik osobnostního vývoje je opravdu nepopulární odvážlivost, nesympatické odbočení ze široké cesty, poustevnické podivínství. </a:t>
            </a:r>
          </a:p>
          <a:p>
            <a:pPr marL="274320" indent="-274320">
              <a:buFont typeface="Wingdings 2"/>
              <a:buChar char=""/>
              <a:defRPr/>
            </a:pPr>
            <a:r>
              <a:rPr lang="cs-CZ" sz="1300" dirty="0"/>
              <a:t>Jung, C.G., (2012) </a:t>
            </a:r>
            <a:r>
              <a:rPr lang="cs-CZ" sz="1300" i="1" dirty="0"/>
              <a:t>Člověk a kultura.</a:t>
            </a:r>
            <a:r>
              <a:rPr lang="cs-CZ" sz="1300" dirty="0"/>
              <a:t> Výbor z díla IX. sv. Nakladatelství Tomáše Janečka, Brno, str. 18</a:t>
            </a:r>
          </a:p>
          <a:p>
            <a:pPr marL="274320" indent="-274320">
              <a:buFont typeface="Wingdings 2"/>
              <a:buChar char=""/>
              <a:defRPr/>
            </a:pPr>
            <a:endParaRPr lang="cs-CZ" dirty="0"/>
          </a:p>
        </p:txBody>
      </p:sp>
    </p:spTree>
    <p:extLst>
      <p:ext uri="{BB962C8B-B14F-4D97-AF65-F5344CB8AC3E}">
        <p14:creationId xmlns:p14="http://schemas.microsoft.com/office/powerpoint/2010/main" val="2091976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2768</Words>
  <Application>Microsoft Office PowerPoint</Application>
  <PresentationFormat>Širokoúhlá obrazovka</PresentationFormat>
  <Paragraphs>177</Paragraphs>
  <Slides>37</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37</vt:i4>
      </vt:variant>
    </vt:vector>
  </HeadingPairs>
  <TitlesOfParts>
    <vt:vector size="43" baseType="lpstr">
      <vt:lpstr>Arial</vt:lpstr>
      <vt:lpstr>Calibri</vt:lpstr>
      <vt:lpstr>Calibri Light</vt:lpstr>
      <vt:lpstr>Tw Cen MT</vt:lpstr>
      <vt:lpstr>Wingdings 2</vt:lpstr>
      <vt:lpstr>Motiv Office</vt:lpstr>
      <vt:lpstr>Volený osud</vt:lpstr>
      <vt:lpstr>Co nás dnes čeká</vt:lpstr>
      <vt:lpstr>Příspěvek hlubinné psychologie Leopold Szondi</vt:lpstr>
      <vt:lpstr>Prezentace aplikace PowerPoint</vt:lpstr>
      <vt:lpstr>The Wall …did it need to be so high.</vt:lpstr>
      <vt:lpstr>Mat 23, 9-10</vt:lpstr>
      <vt:lpstr>Problém svobody</vt:lpstr>
      <vt:lpstr>Dospělost</vt:lpstr>
      <vt:lpstr>Individuace</vt:lpstr>
      <vt:lpstr>Osobnost</vt:lpstr>
      <vt:lpstr>Osobnost</vt:lpstr>
      <vt:lpstr>Prezentace aplikace PowerPoint</vt:lpstr>
      <vt:lpstr>Osobnost</vt:lpstr>
      <vt:lpstr>Individuace</vt:lpstr>
      <vt:lpstr>Slavnost Všech svatých</vt:lpstr>
      <vt:lpstr>Acedia</vt:lpstr>
      <vt:lpstr>Acedia</vt:lpstr>
      <vt:lpstr>Chceš být zdráv?</vt:lpstr>
      <vt:lpstr>Postoj oběti</vt:lpstr>
      <vt:lpstr>Postoj oběti</vt:lpstr>
      <vt:lpstr>Postoj oběti</vt:lpstr>
      <vt:lpstr>Naučená bezmocnost</vt:lpstr>
      <vt:lpstr>Postoj oběti</vt:lpstr>
      <vt:lpstr>Postoj oběti</vt:lpstr>
      <vt:lpstr>Hřích</vt:lpstr>
      <vt:lpstr>Prezentace aplikace PowerPoint</vt:lpstr>
      <vt:lpstr>Prezentace aplikace PowerPoint</vt:lpstr>
      <vt:lpstr>Johann Gregor Mendel 1822-1884</vt:lpstr>
      <vt:lpstr>…jako sebe samého</vt:lpstr>
      <vt:lpstr>Dědičný hřích</vt:lpstr>
      <vt:lpstr>C.S.Lewis Poslední bitva</vt:lpstr>
      <vt:lpstr>Odpuštění</vt:lpstr>
      <vt:lpstr>Odpuštění</vt:lpstr>
      <vt:lpstr>Odpuštění</vt:lpstr>
      <vt:lpstr>Odpuštění</vt:lpstr>
      <vt:lpstr>Závěr: Partie ping-pongu</vt:lpstr>
      <vt:lpstr>Prezentace aplikace PowerPoint</vt:lpstr>
    </vt:vector>
  </TitlesOfParts>
  <Company>3. lékařská fakulta UK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Marek_Vacha</dc:creator>
  <cp:lastModifiedBy>Marek_Vacha</cp:lastModifiedBy>
  <cp:revision>18</cp:revision>
  <dcterms:created xsi:type="dcterms:W3CDTF">2020-07-20T11:58:59Z</dcterms:created>
  <dcterms:modified xsi:type="dcterms:W3CDTF">2020-07-23T10:11:50Z</dcterms:modified>
</cp:coreProperties>
</file>