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Override2.xml" ContentType="application/vnd.openxmlformats-officedocument.themeOverrid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13" r:id="rId4"/>
    <p:sldMasterId id="2147483725" r:id="rId5"/>
    <p:sldMasterId id="2147483737" r:id="rId6"/>
    <p:sldMasterId id="2147483773" r:id="rId7"/>
    <p:sldMasterId id="2147483787" r:id="rId8"/>
    <p:sldMasterId id="2147483799" r:id="rId9"/>
    <p:sldMasterId id="2147483852" r:id="rId10"/>
  </p:sldMasterIdLst>
  <p:sldIdLst>
    <p:sldId id="363" r:id="rId11"/>
    <p:sldId id="258" r:id="rId12"/>
    <p:sldId id="395" r:id="rId13"/>
    <p:sldId id="396" r:id="rId14"/>
    <p:sldId id="268" r:id="rId15"/>
    <p:sldId id="397" r:id="rId16"/>
    <p:sldId id="314" r:id="rId17"/>
    <p:sldId id="398" r:id="rId18"/>
    <p:sldId id="421" r:id="rId19"/>
    <p:sldId id="324" r:id="rId20"/>
    <p:sldId id="367" r:id="rId21"/>
    <p:sldId id="414" r:id="rId22"/>
    <p:sldId id="260" r:id="rId23"/>
    <p:sldId id="265" r:id="rId24"/>
    <p:sldId id="352" r:id="rId25"/>
    <p:sldId id="266" r:id="rId26"/>
    <p:sldId id="360" r:id="rId27"/>
    <p:sldId id="361" r:id="rId28"/>
    <p:sldId id="399" r:id="rId29"/>
    <p:sldId id="400" r:id="rId30"/>
    <p:sldId id="401" r:id="rId31"/>
    <p:sldId id="402" r:id="rId32"/>
    <p:sldId id="369" r:id="rId33"/>
    <p:sldId id="325" r:id="rId34"/>
    <p:sldId id="354" r:id="rId35"/>
    <p:sldId id="327" r:id="rId36"/>
    <p:sldId id="378" r:id="rId37"/>
    <p:sldId id="410" r:id="rId38"/>
    <p:sldId id="403" r:id="rId39"/>
    <p:sldId id="404" r:id="rId40"/>
    <p:sldId id="405" r:id="rId41"/>
    <p:sldId id="406" r:id="rId42"/>
    <p:sldId id="412" r:id="rId43"/>
    <p:sldId id="407" r:id="rId44"/>
    <p:sldId id="408" r:id="rId45"/>
    <p:sldId id="409" r:id="rId46"/>
    <p:sldId id="411" r:id="rId47"/>
    <p:sldId id="359" r:id="rId48"/>
    <p:sldId id="335" r:id="rId49"/>
    <p:sldId id="337" r:id="rId50"/>
    <p:sldId id="338" r:id="rId51"/>
    <p:sldId id="344" r:id="rId52"/>
    <p:sldId id="332" r:id="rId53"/>
    <p:sldId id="413" r:id="rId54"/>
    <p:sldId id="334" r:id="rId55"/>
    <p:sldId id="36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15" r:id="rId64"/>
    <p:sldId id="430" r:id="rId65"/>
    <p:sldId id="416" r:id="rId66"/>
    <p:sldId id="263" r:id="rId67"/>
    <p:sldId id="356" r:id="rId68"/>
    <p:sldId id="358" r:id="rId69"/>
    <p:sldId id="264" r:id="rId70"/>
    <p:sldId id="420" r:id="rId71"/>
    <p:sldId id="343" r:id="rId72"/>
    <p:sldId id="417" r:id="rId73"/>
    <p:sldId id="418" r:id="rId74"/>
    <p:sldId id="273" r:id="rId75"/>
    <p:sldId id="431" r:id="rId76"/>
    <p:sldId id="433" r:id="rId77"/>
    <p:sldId id="434" r:id="rId78"/>
    <p:sldId id="435" r:id="rId79"/>
    <p:sldId id="436" r:id="rId80"/>
    <p:sldId id="437" r:id="rId81"/>
    <p:sldId id="419" r:id="rId82"/>
    <p:sldId id="275" r:id="rId83"/>
    <p:sldId id="279" r:id="rId84"/>
    <p:sldId id="288" r:id="rId85"/>
    <p:sldId id="291" r:id="rId86"/>
    <p:sldId id="295" r:id="rId87"/>
    <p:sldId id="364" r:id="rId88"/>
    <p:sldId id="349" r:id="rId89"/>
    <p:sldId id="350" r:id="rId90"/>
    <p:sldId id="368" r:id="rId91"/>
    <p:sldId id="384" r:id="rId92"/>
    <p:sldId id="385" r:id="rId93"/>
    <p:sldId id="386" r:id="rId94"/>
    <p:sldId id="387" r:id="rId95"/>
    <p:sldId id="388" r:id="rId96"/>
    <p:sldId id="390" r:id="rId97"/>
    <p:sldId id="391" r:id="rId98"/>
    <p:sldId id="392" r:id="rId99"/>
    <p:sldId id="393" r:id="rId100"/>
    <p:sldId id="394" r:id="rId101"/>
    <p:sldId id="296" r:id="rId102"/>
    <p:sldId id="297" r:id="rId103"/>
    <p:sldId id="298" r:id="rId104"/>
    <p:sldId id="299" r:id="rId105"/>
    <p:sldId id="300" r:id="rId106"/>
    <p:sldId id="301" r:id="rId107"/>
    <p:sldId id="422" r:id="rId108"/>
    <p:sldId id="302" r:id="rId109"/>
    <p:sldId id="303" r:id="rId110"/>
    <p:sldId id="304" r:id="rId111"/>
    <p:sldId id="305" r:id="rId112"/>
    <p:sldId id="306" r:id="rId113"/>
    <p:sldId id="311" r:id="rId114"/>
    <p:sldId id="313" r:id="rId1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viewProps" Target="viewProps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theme" Target="theme/theme1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066D-B391-431E-A69C-9A9FD36DB1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990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1EC-591B-4F89-A891-78B41B2C21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6141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80C5-D8BF-4FAE-9354-DBD244BCF1E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364D-1355-43A2-8594-0CCA4EB8070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458059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62ED-8AF4-4744-BED2-0CF059CBA186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FD5-9AE0-4FBA-AE4C-1962651653C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33602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31DA-9A13-4C3F-A2D8-C0DEC52500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6939366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6C18-9EB2-4280-A036-363C3AF44F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6915122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45AB-4AEE-42B6-AE9B-86537F2DF7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264171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853B-E493-4219-97F5-F4EBDF450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9641299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3DD9-EC70-4C20-AA66-FFD4420518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632491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E579-DA4B-44C5-87EC-5DD2EAFCE2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835315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69C2-7816-4F9C-9ADD-CAE861656B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8718360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DD47-FC87-4A32-B8B8-E6406B3137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481037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FAAF-DD78-4084-B5C9-9D3B7BB246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1437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5965-0968-4ABF-9CD7-8F4EF6ACDD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428416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0134-CE39-48FE-BC6A-DB77B47F0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814946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5616-5683-40E5-B872-A369FD8C08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879302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03EBFD-7CA0-4CC8-B361-CEA19AAEE996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2B0E-FD43-412B-8CFC-35CE35C4B0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735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F6689-057C-4914-8BC0-2BE63EE04535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1BEA-D7FE-4883-94A4-8EAE3FAE4F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06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7"/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Volný tvar 18"/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" name="Volný tvar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4C0E9-F423-46FE-8DAE-FC3B80857046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48D5-6D5D-4231-A56A-646EBAC158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848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05778A-6DAB-431B-8AB9-4E5FF03DD0CD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5661-6089-44D6-A55F-2965BBB527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819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20116B-4510-4FE4-8390-E87FC93F409E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1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4D03-27A3-4A30-B76C-0E002B377E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15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A0626-EA38-4445-ACE5-64B6CAA1AD35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0AB1-D116-4962-9E03-8BCA9CF046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239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92259-69D7-4590-A103-F95674D0E3F2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0404-B0F8-4AE3-A9B9-4B76FED992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0008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18AD2D-B6BD-465E-A5AB-35E7343F11AA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0685-D5E0-491F-95A1-46C20F8D16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6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73C8-2BB8-4DE8-B134-CF8B2CB6CD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5894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" name="Přímá spojovací čára 18"/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19"/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Přímá spojovací čára 20"/>
            <p:cNvCxnSpPr/>
            <p:nvPr/>
          </p:nvCxnSpPr>
          <p:spPr>
            <a:xfrm rot="16200000">
              <a:off x="6663593" y="12152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24"/>
            <p:cNvCxnSpPr/>
            <p:nvPr/>
          </p:nvCxnSpPr>
          <p:spPr>
            <a:xfrm rot="5400000" flipH="1">
              <a:off x="6744513" y="1214264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25"/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Přímá spojovací čára 26"/>
            <p:cNvCxnSpPr/>
            <p:nvPr/>
          </p:nvCxnSpPr>
          <p:spPr>
            <a:xfrm rot="16200000">
              <a:off x="6663593" y="12152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28"/>
            <p:cNvCxnSpPr/>
            <p:nvPr/>
          </p:nvCxnSpPr>
          <p:spPr>
            <a:xfrm rot="5400000" flipH="1">
              <a:off x="6744513" y="1214264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29"/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Přímá spojovací čára 30"/>
            <p:cNvCxnSpPr/>
            <p:nvPr/>
          </p:nvCxnSpPr>
          <p:spPr>
            <a:xfrm rot="16200000">
              <a:off x="6663592" y="1215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32"/>
            <p:cNvCxnSpPr/>
            <p:nvPr/>
          </p:nvCxnSpPr>
          <p:spPr>
            <a:xfrm rot="5400000" flipH="1">
              <a:off x="6744512" y="1214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CF2C57-CC61-43C7-804D-4FABE1D4A0CC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B166-2FEE-45A5-89F4-9EE8CDD6A4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5352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A0BF5-BC1C-44DA-AF07-3097A93C8896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BAB8-6B61-4BC8-8913-55FA537837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453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21266-D9FA-415B-B2EB-EBD20957FD53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F461-898F-4E85-B50D-CFC807985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7442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5B68-6A09-4954-A224-8C287E08BC4D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AFFC-B724-49ED-8D37-0522CC0AC5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559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FCC5-CD2E-418F-AA4D-FCD8AD4C9913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104B-2668-4747-9247-303963F7BE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572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165-08CE-4706-A1B8-CF6DFE3759C4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6D6C-08B4-43EA-914B-988E4F0353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379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92FF-AA21-4661-91AB-D082C134118E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EDD2-3D17-4360-A0F1-BEE9588002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64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9185-00D9-46B8-8F94-8BF1DA8EC662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8EF4-AF5B-4261-9AF4-6E92729F76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4680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4F69-F1BA-4558-82F0-526D436FCE39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315A-A8E2-4919-B999-C2C0CAF670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459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0162-B4CC-4E09-83C5-3EA12C4B2C70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3567-6692-41FE-91EF-73164C8085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19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C044-A921-461E-A2D8-0543781A8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2514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E821-B9AA-4D98-9D6D-DB5B1C7EFF01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6888-4205-4AF6-8D4E-E999B41A2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956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6433-5F61-4CE5-B1FB-9EC9ABE9D9E4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B2D2-D2B0-4488-BC51-86E6B7EC3D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245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0DD1-0CBF-4A38-B3C7-B1D206F17B80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CACB-AD89-41AC-BAF7-77F11D3C12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6964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1E44-6890-49E3-B5BF-A81D2D0BD625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844E-FAE4-48A8-B195-0BFE1D1ED5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9334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D761-F7AA-4962-9477-076E17CBA5C7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6C8FA-E9C5-44D0-B423-CA0C63E9DF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8103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F221-C942-40AF-AE71-63C1A6869FCC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4A14-37FF-4F68-B90E-50129FF23E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886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852C-762E-490F-A895-6348845A2720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59E8-9BB8-43E5-AC7A-4FD78DA7EF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7239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9136-FB03-4A7B-AE2F-45AA9E3F48AB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3ECA-34DF-4C1A-9561-8BD8F9DFE8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5875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1262C-B436-473C-B5AE-6600733F8D16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8226-40B4-4137-8C98-FE383B109A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775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10C5-A10C-43F4-9EC2-D5586525FE08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F9CD-987E-47B4-ABEB-7D2D4ADD7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65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FECD-A9ED-42D5-B875-C3B3EEFD55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084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9B78-016A-4AD3-BD04-164DD89D0BD3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1505D-3993-4682-88A4-FBB11B71D0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96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2802-8482-455A-8CDA-819B868E93D3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D8FA-F193-432B-B65E-3BB8D4C5AE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8093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B24B5-31AE-4A83-BE12-0BD258928F8A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FB8A-E6E2-4ED3-A946-28E860EEC7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5056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6808-BFB7-4094-8C64-6DA4BF5C9E12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1E9B-F6C5-4F48-81C8-1DD90BBE26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8728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E7BA6-6AEF-4512-8F37-A29F6F2464CF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A480-806F-48AB-B46E-A9950E862D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5782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D223-A244-4A25-A142-C4E348B526F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6481-C1E7-4C4B-A592-AD141F6D9989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9F7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54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14E3-F694-485D-B7B3-0D63808B7F9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BF77-E1E8-4E1C-BBCC-E404F62C339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4325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6F58-0DFF-424A-A1DE-580ADCA6496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4196-1917-4B54-B98C-1748CCE69283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9F7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3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103F-C068-47D2-A04D-AB06BFDCB09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F472-C25F-4802-BA99-A8DBA19B044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98925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BBCD-205D-40E5-84B3-759ECA96C7EE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A445-29AF-46BD-B30B-3696CB53B18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439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CA70-78B4-4D0B-9546-F20876CB2A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6135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3A69-E113-47BD-8431-9A00941D062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1BFF-29AC-4A65-B039-026E25CDED6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78751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DA0D-B848-4EED-B63D-759C2366A58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1A0C-B760-4A8B-BF5E-F3C090281555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28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D2CA-3153-4960-BE4F-FA62780FACB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FBE5-3A02-45B3-81EE-979BC2BF0C92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9F7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94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606C-768B-469B-8B4E-03BAD204E4F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564E-70D1-4ABA-8929-EE5F98C363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89789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F27E-21F4-4A99-AAF9-61872C5B1F5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3CEA-D269-44E2-9609-3CA9C17E7B5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3110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E001-19C4-4DB9-8E99-C4F8CD1C3E04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B580-4D2F-4D4B-B0E5-2B84B3C0B57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4438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5B68-6A09-4954-A224-8C287E08BC4D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AFFC-B724-49ED-8D37-0522CC0AC5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2838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FCC5-CD2E-418F-AA4D-FCD8AD4C9913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104B-2668-4747-9247-303963F7BE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4697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165-08CE-4706-A1B8-CF6DFE3759C4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6D6C-08B4-43EA-914B-988E4F0353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535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92FF-AA21-4661-91AB-D082C134118E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EDD2-3D17-4360-A0F1-BEE9588002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743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B41D-386C-4177-8DA3-745CE644C5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1105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9185-00D9-46B8-8F94-8BF1DA8EC662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8EF4-AF5B-4261-9AF4-6E92729F76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3832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4F69-F1BA-4558-82F0-526D436FCE39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315A-A8E2-4919-B999-C2C0CAF670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1386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0162-B4CC-4E09-83C5-3EA12C4B2C70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3567-6692-41FE-91EF-73164C8085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0796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E821-B9AA-4D98-9D6D-DB5B1C7EFF01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6888-4205-4AF6-8D4E-E999B41A2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6605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6433-5F61-4CE5-B1FB-9EC9ABE9D9E4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B2D2-D2B0-4488-BC51-86E6B7EC3D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62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0DD1-0CBF-4A38-B3C7-B1D206F17B80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CACB-AD89-41AC-BAF7-77F11D3C12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4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1E44-6890-49E3-B5BF-A81D2D0BD625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844E-FAE4-48A8-B195-0BFE1D1ED5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191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E294-0152-40EE-B093-1006F31C52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115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B653-583B-4F7F-9998-DDA660B12D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5643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7"/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Volný tvar 18"/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Volný tvar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410E-AA6C-4004-84CF-C59C35B3A2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58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8FDB-D9C2-41AC-882F-ADA04FAD9E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3462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01EC-49F6-44D7-A5A6-3F19436AAB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946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C669-58E9-4E53-AE34-B91B7F118A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3496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1433-9369-4843-885F-7E1AFB703D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994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6246-4CA0-4ADC-B9A1-403184812A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618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6FFE-4B96-422A-B455-FB2EE5545F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046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6" name="Přímá spojovací čára 18"/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19"/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Přímá spojovací čára 20"/>
            <p:cNvCxnSpPr/>
            <p:nvPr/>
          </p:nvCxnSpPr>
          <p:spPr>
            <a:xfrm rot="16200000">
              <a:off x="6663593" y="1203639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24"/>
            <p:cNvCxnSpPr/>
            <p:nvPr/>
          </p:nvCxnSpPr>
          <p:spPr>
            <a:xfrm rot="5400000" flipH="1">
              <a:off x="6744513" y="1202664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25"/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Přímá spojovací čára 26"/>
            <p:cNvCxnSpPr/>
            <p:nvPr/>
          </p:nvCxnSpPr>
          <p:spPr>
            <a:xfrm rot="16200000">
              <a:off x="6663593" y="1203639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28"/>
            <p:cNvCxnSpPr/>
            <p:nvPr/>
          </p:nvCxnSpPr>
          <p:spPr>
            <a:xfrm rot="5400000" flipH="1">
              <a:off x="6744513" y="1202664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29"/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Přímá spojovací čára 30"/>
            <p:cNvCxnSpPr/>
            <p:nvPr/>
          </p:nvCxnSpPr>
          <p:spPr>
            <a:xfrm rot="16200000">
              <a:off x="6663592" y="1203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32"/>
            <p:cNvCxnSpPr/>
            <p:nvPr/>
          </p:nvCxnSpPr>
          <p:spPr>
            <a:xfrm rot="5400000" flipH="1">
              <a:off x="6744512" y="1202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12B9-F535-4908-BFA2-D1EB16323A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498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DD93-6FDA-411B-9B33-B79B0AC3DE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7020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2407-7B5F-4DF0-81D1-3A62451CB5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782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3900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8FBE-34F1-4AA9-AE39-C7C85884BF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672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49C9-F02D-4C6B-8A66-914FCAE4BA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50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BCE8-F497-4288-9025-3DBADECC5D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1410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066D-B391-431E-A69C-9A9FD36DB1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9673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73C8-2BB8-4DE8-B134-CF8B2CB6CD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02903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C044-A921-461E-A2D8-0543781A8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8895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FECD-A9ED-42D5-B875-C3B3EEFD55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16612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CA70-78B4-4D0B-9546-F20876CB2A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7783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B41D-386C-4177-8DA3-745CE644C5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973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8FDB-D9C2-41AC-882F-ADA04FAD9E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9246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BCE8-F497-4288-9025-3DBADECC5D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8384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9B2F-373A-4B58-9842-9C14A2325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9528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1EC-591B-4F89-A891-78B41B2C21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80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9B2F-373A-4B58-9842-9C14A2325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9110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FAAF-DD78-4084-B5C9-9D3B7BB246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7063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9FB1-23FD-4F98-B611-544DCB17A8D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8037-7756-4197-B0E8-C2E0C253A383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9F7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70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E6CA-D8C1-4EEE-9AE8-3C30EA3B0744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11CCE-54CE-4E4C-AB43-B39ED52039A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43523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B68C-CD48-4E77-910F-471A5E16A34F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CB1E-67AC-4B8B-A806-8B8E0001EC83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9F7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42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5BCA-8263-43D7-B495-A98FAA479E0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3AF6-7DD8-4FAA-8431-395AA0DAE1C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488516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37B7-F0CF-43CB-9BBD-13BEAC3C88E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1626A-CC33-4E92-99E9-483484A22D9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627946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C542-E6AC-4420-9B3F-959600C21AA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EE6FD-C99F-40EE-AE89-4C3F890FC9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66628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36ED-BB91-4480-A61B-2EE240A4A99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CC18-4535-41AA-A4EE-CB4AA5EF6994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04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227E-08D6-4493-B09B-0873C461A4E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2CB2-662A-4828-A15C-DE8084197B7F}" type="slidenum">
              <a:rPr lang="en-US" altLang="cs-CZ"/>
              <a:pPr>
                <a:defRPr/>
              </a:pPr>
              <a:t>‹#›</a:t>
            </a:fld>
            <a:endParaRPr lang="en-US" altLang="cs-CZ">
              <a:solidFill>
                <a:srgbClr val="9F7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344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C83B-62C5-4D1B-B0D2-C96D7D4766C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5/24/2017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8A47-4C44-44BF-A3E8-24EE66DC94B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916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3945C-5899-4F35-94DC-AD1E8694B4B7}" type="slidenum">
              <a:rPr lang="cs-CZ" altLang="cs-CZ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B1E61-B560-4160-987C-443D56C4C989}" type="slidenum"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6156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5344FF2-B0EA-4D82-BF40-3FB5E7F0B730}" type="datetimeFigureOut">
              <a:rPr lang="cs-CZ"/>
              <a:pPr>
                <a:defRPr/>
              </a:pPr>
              <a:t>24.5.2017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6EC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C87F9-E9A0-413B-8AA2-380F32E4489B}" type="slidenum">
              <a:rPr lang="cs-CZ" altLang="cs-CZ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89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1AA95-7FBC-4C09-B30F-C42B606F4F2F}" type="datetimeFigureOut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28460-1352-4410-B211-01DA45D204D6}" type="slidenum"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F6BC-120B-441A-9252-0F6D36C124E6}" type="datetimeFigureOut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24.5.2017</a:t>
            </a:fld>
            <a:endParaRPr lang="cs-CZ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360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7437C-101D-4194-B1BA-B73AF7D03FBF}" type="slidenum">
              <a:rPr lang="cs-CZ" altLang="cs-CZ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0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58C10-29B7-4B37-86CA-213B2654505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5/24/2017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2BBB4-7502-4E63-A0EA-5361A779EAAC}" type="slidenum"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cs-CZ" sz="1600">
              <a:solidFill>
                <a:srgbClr val="9F7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1AA95-7FBC-4C09-B30F-C42B606F4F2F}" type="datetimeFigureOut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28460-1352-4410-B211-01DA45D204D6}" type="slidenum"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204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rgbClr val="D6ECFF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rgbClr val="D6ECFF"/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BCF3-FBCC-4A9E-9E6E-7F00CE698CCD}" type="slidenum">
              <a:rPr lang="cs-CZ" altLang="cs-CZ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2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3945C-5899-4F35-94DC-AD1E8694B4B7}" type="slidenum">
              <a:rPr lang="cs-CZ" altLang="cs-CZ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A4EFC-E56E-4675-A1F0-7A1705DF538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5/24/2017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7832B-A0F6-4058-9648-005C99EA13F9}" type="slidenum"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cs-CZ" sz="1600">
              <a:solidFill>
                <a:srgbClr val="9F7A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9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7.xml"/><Relationship Id="rId1" Type="http://schemas.openxmlformats.org/officeDocument/2006/relationships/video" Target="file:///N:\L&#233;ka&#345;sk&#225;%20etika\Zdrav&#237;%20je%20celek\ARKive-video-248265B8-3CE7-4F84-89BA-992AB0C2737A.wmv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Lidský </a:t>
            </a:r>
            <a:r>
              <a:rPr lang="cs-CZ" altLang="cs-CZ" dirty="0" err="1"/>
              <a:t>Mikrobiom</a:t>
            </a:r>
            <a:endParaRPr lang="cs-CZ" alt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2017</a:t>
            </a:r>
            <a:endParaRPr lang="cs-CZ" dirty="0"/>
          </a:p>
        </p:txBody>
      </p:sp>
      <p:pic>
        <p:nvPicPr>
          <p:cNvPr id="4098" name="Picture 2" descr="https://static01.nyt.com/images/2014/08/14/science/14zimmer/14zimmer-master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07" y="207662"/>
            <a:ext cx="5481088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2615" y="278742"/>
            <a:ext cx="516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nyt-cheltenham-sh"/>
              </a:rPr>
              <a:t>Velmi zvětšený snímek </a:t>
            </a:r>
            <a:r>
              <a:rPr lang="en-US" i="1" dirty="0">
                <a:latin typeface="nyt-cheltenham-sh"/>
              </a:rPr>
              <a:t>Enterococcus </a:t>
            </a:r>
            <a:r>
              <a:rPr lang="en-US" i="1" dirty="0" err="1">
                <a:latin typeface="nyt-cheltenham-sh"/>
              </a:rPr>
              <a:t>faecalis</a:t>
            </a:r>
            <a:r>
              <a:rPr lang="en-US" dirty="0">
                <a:latin typeface="nyt-cheltenham-sh"/>
              </a:rPr>
              <a:t>, </a:t>
            </a:r>
            <a:r>
              <a:rPr lang="cs-CZ" dirty="0">
                <a:latin typeface="nyt-cheltenham-sh"/>
              </a:rPr>
              <a:t>baktérie žijící ve střevech člověka.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20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Mikrobiota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t</a:t>
            </a:r>
            <a:r>
              <a:rPr lang="cs-CZ" dirty="0" err="1"/>
              <a:t>yto</a:t>
            </a:r>
            <a:r>
              <a:rPr lang="cs-CZ" dirty="0"/>
              <a:t> mikroorganismy</a:t>
            </a:r>
          </a:p>
          <a:p>
            <a:pPr lvl="1"/>
            <a:r>
              <a:rPr lang="cs-CZ" dirty="0"/>
              <a:t>vytváří některé vitamíny, na jejichž tvorbu nemáme ty správné geny </a:t>
            </a:r>
          </a:p>
          <a:p>
            <a:pPr lvl="1"/>
            <a:r>
              <a:rPr lang="cs-CZ" dirty="0"/>
              <a:t>dále rozkládají potravu a získávají z ní živiny, které potřebujeme k přežití </a:t>
            </a:r>
          </a:p>
          <a:p>
            <a:pPr lvl="1"/>
            <a:r>
              <a:rPr lang="cs-CZ" dirty="0"/>
              <a:t>učí náš imunitní systém rozpoznávat nebezpečné nájezdníky</a:t>
            </a:r>
          </a:p>
          <a:p>
            <a:pPr lvl="1"/>
            <a:r>
              <a:rPr lang="cs-CZ" dirty="0"/>
              <a:t>produkují velmi užitečné protizánětlivé látky, které pomáhají bojovat s jinými škodlivými mikroby způsobujícími nemoci</a:t>
            </a:r>
          </a:p>
        </p:txBody>
      </p:sp>
    </p:spTree>
    <p:extLst>
      <p:ext uri="{BB962C8B-B14F-4D97-AF65-F5344CB8AC3E}">
        <p14:creationId xmlns:p14="http://schemas.microsoft.com/office/powerpoint/2010/main" val="14209044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Amphibióza</a:t>
            </a:r>
          </a:p>
        </p:txBody>
      </p:sp>
      <p:sp>
        <p:nvSpPr>
          <p:cNvPr id="199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Perzistentní infekce </a:t>
            </a:r>
            <a:r>
              <a:rPr lang="cs-CZ" altLang="cs-CZ" i="1"/>
              <a:t>H. pylori </a:t>
            </a:r>
            <a:r>
              <a:rPr lang="cs-CZ" altLang="cs-CZ"/>
              <a:t>hraje roli v incidenci žaludečních vředů a rakoviny; ovšem zároveň</a:t>
            </a:r>
          </a:p>
          <a:p>
            <a:pPr eaLnBrk="1" hangingPunct="1"/>
            <a:r>
              <a:rPr lang="cs-CZ" altLang="cs-CZ"/>
              <a:t>snížení přítomnosti infekce </a:t>
            </a:r>
            <a:r>
              <a:rPr lang="cs-CZ" altLang="cs-CZ" i="1"/>
              <a:t>H. pylori </a:t>
            </a:r>
            <a:r>
              <a:rPr lang="cs-CZ" altLang="cs-CZ"/>
              <a:t>u obyvatel  rozvinutých zemích může být kauzálně spojeno s nárůstem rakoviny jícnu, astmatem a alergiemi. </a:t>
            </a:r>
          </a:p>
          <a:p>
            <a:pPr eaLnBrk="1" hangingPunct="1"/>
            <a:r>
              <a:rPr lang="cs-CZ" altLang="cs-CZ" sz="1400"/>
              <a:t>Frank, L., Benkov, K., Blaser, M., et al. (2013) </a:t>
            </a:r>
            <a:r>
              <a:rPr lang="cs-CZ" altLang="cs-CZ" sz="1400" i="1"/>
              <a:t>The Human Microbiome. Science, History and Research. </a:t>
            </a:r>
            <a:r>
              <a:rPr lang="cs-CZ" altLang="cs-CZ" sz="1400"/>
              <a:t>in Rhodes, R., Gligorov, N., Schwab, A.P.,m (eds.) (2013) </a:t>
            </a:r>
            <a:r>
              <a:rPr lang="cs-CZ" altLang="cs-CZ" sz="1400" i="1"/>
              <a:t>The Human Microbiome. Ethical, Legal, Social Concepts. </a:t>
            </a:r>
            <a:r>
              <a:rPr lang="cs-CZ" altLang="cs-CZ" sz="1400"/>
              <a:t>Oxford University Press. p. 30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8836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752" y="457200"/>
            <a:ext cx="4774304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„</a:t>
            </a:r>
            <a:r>
              <a:rPr lang="cs-CZ" dirty="0" err="1">
                <a:solidFill>
                  <a:schemeClr val="tx2">
                    <a:satMod val="200000"/>
                  </a:schemeClr>
                </a:solidFill>
              </a:rPr>
              <a:t>Praedicta</a:t>
            </a: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“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03388" y="1484313"/>
            <a:ext cx="5040312" cy="3829050"/>
          </a:xfrm>
        </p:spPr>
        <p:txBody>
          <a:bodyPr/>
          <a:lstStyle/>
          <a:p>
            <a:pPr eaLnBrk="1" hangingPunct="1"/>
            <a:r>
              <a:rPr lang="cs-CZ" altLang="cs-CZ" sz="2800"/>
              <a:t>orchidej </a:t>
            </a:r>
            <a:r>
              <a:rPr lang="cs-CZ" altLang="cs-CZ" sz="2800" i="1"/>
              <a:t>Angraecum sesquipedale</a:t>
            </a:r>
            <a:r>
              <a:rPr lang="cs-CZ" altLang="cs-CZ" sz="2800"/>
              <a:t> a lišaj </a:t>
            </a:r>
            <a:r>
              <a:rPr lang="cs-CZ" altLang="cs-CZ" sz="2800" i="1"/>
              <a:t>Xanthopan morgani praedicta</a:t>
            </a:r>
          </a:p>
        </p:txBody>
      </p:sp>
      <p:pic>
        <p:nvPicPr>
          <p:cNvPr id="200708" name="Picture 4" descr="Xanthopan_morgani_praedicta_18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0"/>
            <a:ext cx="337026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xantho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2870200"/>
            <a:ext cx="6069013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60489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Kive-video-248265B8-3CE7-4F84-89BA-992AB0C2737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76250"/>
            <a:ext cx="6408737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MIracinonyx</a:t>
            </a:r>
            <a:endParaRPr lang="cs-CZ" dirty="0"/>
          </a:p>
        </p:txBody>
      </p:sp>
      <p:pic>
        <p:nvPicPr>
          <p:cNvPr id="202755" name="Picture 2" descr="http://paleoimperia.ru/wp-content/uploads/2013/12/tumblr_mc9mte66uf1rgw4et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552826"/>
            <a:ext cx="476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4" descr="Pronghorn running in habi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8"/>
            <a:ext cx="48593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TextovéPole 6"/>
          <p:cNvSpPr txBox="1">
            <a:spLocks noChangeArrowheads="1"/>
          </p:cNvSpPr>
          <p:nvPr/>
        </p:nvSpPr>
        <p:spPr bwMode="auto">
          <a:xfrm>
            <a:off x="6456364" y="1125538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Antilocapra americana</a:t>
            </a:r>
          </a:p>
        </p:txBody>
      </p:sp>
      <p:sp>
        <p:nvSpPr>
          <p:cNvPr id="202758" name="TextovéPole 7"/>
          <p:cNvSpPr txBox="1">
            <a:spLocks noChangeArrowheads="1"/>
          </p:cNvSpPr>
          <p:nvPr/>
        </p:nvSpPr>
        <p:spPr bwMode="auto">
          <a:xfrm>
            <a:off x="1774826" y="4581526"/>
            <a:ext cx="39608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Miracinonyx – „americký gepard“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Podobnost s gepardy je snad konvergentní evoluce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Pleistocén (2.5 mya—10,000 years ago) </a:t>
            </a:r>
          </a:p>
        </p:txBody>
      </p:sp>
    </p:spTree>
    <p:extLst>
      <p:ext uri="{BB962C8B-B14F-4D97-AF65-F5344CB8AC3E}">
        <p14:creationId xmlns:p14="http://schemas.microsoft.com/office/powerpoint/2010/main" val="39588747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9859" r="16620" b="12675"/>
          <a:stretch>
            <a:fillRect/>
          </a:stretch>
        </p:blipFill>
        <p:spPr bwMode="auto">
          <a:xfrm>
            <a:off x="1524000" y="1"/>
            <a:ext cx="759618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2500" r="14999" b="22501"/>
          <a:stretch>
            <a:fillRect/>
          </a:stretch>
        </p:blipFill>
        <p:spPr bwMode="auto">
          <a:xfrm>
            <a:off x="1524001" y="1"/>
            <a:ext cx="8748713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289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099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dirty="0"/>
              <a:t>Identifikace druhu organismu, který existuje v tomto okamžiku je abstrakce z kontinuálního procesu spojující současné organismy v průběhu času s dlouhou sérií velmi odlišných organismů a, opravdu, když sledujeme evoluční historii současného organismus zpět v čase až k poslednímu společnému předku a pak zpět k jinému druhu, můžeme je tak spojit dohromady. </a:t>
            </a:r>
          </a:p>
          <a:p>
            <a:pPr eaLnBrk="1" hangingPunct="1"/>
            <a:r>
              <a:rPr lang="cs-CZ" altLang="cs-CZ" dirty="0"/>
              <a:t>Neexistuje způsob, jakým bychom porozuměli této linii jako řetězci odlišných typů, z nichž by se každý vyznačoval svou jedinečnou esencí. </a:t>
            </a:r>
          </a:p>
          <a:p>
            <a:pPr eaLnBrk="1" hangingPunct="1"/>
            <a:r>
              <a:rPr lang="cs-CZ" altLang="cs-CZ" sz="1200" dirty="0" err="1"/>
              <a:t>Dupré</a:t>
            </a:r>
            <a:r>
              <a:rPr lang="cs-CZ" altLang="cs-CZ" sz="1200" dirty="0"/>
              <a:t>, J., (2014) </a:t>
            </a:r>
            <a:r>
              <a:rPr lang="cs-CZ" altLang="cs-CZ" sz="1200" i="1" dirty="0" err="1"/>
              <a:t>Processes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of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Life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Essays</a:t>
            </a:r>
            <a:r>
              <a:rPr lang="cs-CZ" altLang="cs-CZ" sz="1200" i="1" dirty="0"/>
              <a:t> in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Philosophy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of</a:t>
            </a:r>
            <a:r>
              <a:rPr lang="cs-CZ" altLang="cs-CZ" sz="1200" i="1" dirty="0"/>
              <a:t> Biology.</a:t>
            </a:r>
            <a:r>
              <a:rPr lang="cs-CZ" altLang="cs-CZ" sz="1200" dirty="0"/>
              <a:t> 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Oxford. p. 74</a:t>
            </a:r>
          </a:p>
        </p:txBody>
      </p:sp>
    </p:spTree>
    <p:extLst>
      <p:ext uri="{BB962C8B-B14F-4D97-AF65-F5344CB8AC3E}">
        <p14:creationId xmlns:p14="http://schemas.microsoft.com/office/powerpoint/2010/main" val="686407208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Budují a udržují vnitřní stranu střeva, kterou chrání proti vnějším nepřátelům.</a:t>
            </a:r>
          </a:p>
          <a:p>
            <a:r>
              <a:rPr lang="cs-CZ" dirty="0"/>
              <a:t>A svou pouhou přítomností tyto baktérie zabraňují „škodlivým“ mikrobům aby se zde usadili.</a:t>
            </a:r>
          </a:p>
          <a:p>
            <a:r>
              <a:rPr lang="cs-CZ" dirty="0"/>
              <a:t>produkují anti-mikrobiální protilátky které chrání člověka proti patogenům. </a:t>
            </a:r>
          </a:p>
        </p:txBody>
      </p:sp>
    </p:spTree>
    <p:extLst>
      <p:ext uri="{BB962C8B-B14F-4D97-AF65-F5344CB8AC3E}">
        <p14:creationId xmlns:p14="http://schemas.microsoft.com/office/powerpoint/2010/main" val="426767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Proč se starat o </a:t>
            </a:r>
            <a:r>
              <a:rPr lang="cs-CZ" altLang="cs-CZ" dirty="0" err="1"/>
              <a:t>mikrobiom</a:t>
            </a:r>
            <a:r>
              <a:rPr lang="cs-CZ" altLang="cs-CZ" dirty="0"/>
              <a:t>?</a:t>
            </a:r>
          </a:p>
        </p:txBody>
      </p:sp>
      <p:sp>
        <p:nvSpPr>
          <p:cNvPr id="216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Mikrobi v našich střevech rozhodují o tom, zda požitá chemikálie (např. Paracetamol) bude nebo nebude toxická pro naše játra</a:t>
            </a:r>
          </a:p>
          <a:p>
            <a:r>
              <a:rPr lang="cs-CZ" altLang="cs-CZ" dirty="0"/>
              <a:t>Jindy se zdá, že mikroby dokáží z požité potravy ukrást geny, které potom použijí k tomu, aby byla potrava pro nás lépe stravitelná</a:t>
            </a:r>
          </a:p>
        </p:txBody>
      </p:sp>
    </p:spTree>
    <p:extLst>
      <p:ext uri="{BB962C8B-B14F-4D97-AF65-F5344CB8AC3E}">
        <p14:creationId xmlns:p14="http://schemas.microsoft.com/office/powerpoint/2010/main" val="3545628649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Proč se starat o mikroby?</a:t>
            </a:r>
          </a:p>
        </p:txBody>
      </p:sp>
      <p:sp>
        <p:nvSpPr>
          <p:cNvPr id="214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určují, které požité chemikálie se stanou toxickými pro lidská játra </a:t>
            </a:r>
          </a:p>
          <a:p>
            <a:r>
              <a:rPr lang="cs-CZ" altLang="cs-CZ" dirty="0"/>
              <a:t>kradou geny z Tvé potravy, aby  ji pomohli lépe strávit </a:t>
            </a:r>
          </a:p>
          <a:p>
            <a:r>
              <a:rPr lang="cs-CZ" altLang="cs-CZ" dirty="0"/>
              <a:t>a mohou rozhodovat o tom, jestli snaha daného člověka zhubnout bude účinná</a:t>
            </a:r>
          </a:p>
        </p:txBody>
      </p:sp>
    </p:spTree>
    <p:extLst>
      <p:ext uri="{BB962C8B-B14F-4D97-AF65-F5344CB8AC3E}">
        <p14:creationId xmlns:p14="http://schemas.microsoft.com/office/powerpoint/2010/main" val="18095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9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tělo každého z nás obsahuje přibližně 10 triliónů lidských buněk</a:t>
            </a:r>
          </a:p>
          <a:p>
            <a:r>
              <a:rPr lang="cs-CZ" altLang="cs-CZ" dirty="0"/>
              <a:t>a 100 triliónů baktérií</a:t>
            </a:r>
          </a:p>
          <a:p>
            <a:r>
              <a:rPr lang="cs-CZ" altLang="cs-CZ" dirty="0"/>
              <a:t>…jsme tedy jen z 10% lidští…</a:t>
            </a:r>
          </a:p>
          <a:p>
            <a:pPr lvl="1"/>
            <a:r>
              <a:rPr lang="cs-CZ" altLang="cs-CZ" dirty="0">
                <a:solidFill>
                  <a:srgbClr val="FF0000"/>
                </a:solidFill>
              </a:rPr>
              <a:t>možná je poměr jen 1:1</a:t>
            </a:r>
          </a:p>
          <a:p>
            <a:r>
              <a:rPr lang="cs-CZ" altLang="cs-CZ" dirty="0"/>
              <a:t>máme kolem 20 000 genů</a:t>
            </a:r>
          </a:p>
          <a:p>
            <a:r>
              <a:rPr lang="cs-CZ" altLang="cs-CZ" dirty="0"/>
              <a:t>a náš </a:t>
            </a:r>
            <a:r>
              <a:rPr lang="cs-CZ" altLang="cs-CZ" dirty="0" err="1"/>
              <a:t>mikrobiom</a:t>
            </a:r>
            <a:r>
              <a:rPr lang="cs-CZ" altLang="cs-CZ" dirty="0"/>
              <a:t> 2 – 20 miliónů genů</a:t>
            </a:r>
          </a:p>
          <a:p>
            <a:r>
              <a:rPr lang="cs-CZ" altLang="cs-CZ" dirty="0"/>
              <a:t>…geneticky jsme tedy 1% až 0,1% lidští…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7466271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každém z nás a v každém z nás žije </a:t>
            </a:r>
          </a:p>
          <a:p>
            <a:pPr marL="0" indent="0">
              <a:buNone/>
            </a:pPr>
            <a:r>
              <a:rPr lang="cs-CZ" dirty="0"/>
              <a:t>   100 000 000 000 000 mikrobů.</a:t>
            </a:r>
          </a:p>
          <a:p>
            <a:r>
              <a:rPr lang="cs-CZ" dirty="0"/>
              <a:t>Tyto mikroby tvoří nejméně 1000 druhů.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200" dirty="0"/>
              <a:t>http://genomemag.com/change-your-microbiome-change-yourself/#.Vz98h5GLRdh</a:t>
            </a:r>
          </a:p>
        </p:txBody>
      </p:sp>
    </p:spTree>
    <p:extLst>
      <p:ext uri="{BB962C8B-B14F-4D97-AF65-F5344CB8AC3E}">
        <p14:creationId xmlns:p14="http://schemas.microsoft.com/office/powerpoint/2010/main" val="397657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01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 osobou, která teď sedí vedle nás sdílíme téměř jistě  99,99% genů</a:t>
            </a:r>
          </a:p>
          <a:p>
            <a:r>
              <a:rPr lang="cs-CZ" altLang="cs-CZ"/>
              <a:t>ale jen 10% našeho mikrobiomu!</a:t>
            </a:r>
          </a:p>
        </p:txBody>
      </p:sp>
    </p:spTree>
    <p:extLst>
      <p:ext uri="{BB962C8B-B14F-4D97-AF65-F5344CB8AC3E}">
        <p14:creationId xmlns:p14="http://schemas.microsoft.com/office/powerpoint/2010/main" val="2999850521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problémy definice osoby a osobní identity nikdy nebyly jednoduché, čím víc se toho dozvídáme o nás a o nich jako o propojené síti jich a nás, tím víc musíme přehodnotit náš koncept osobní identity a normálnosti a to, co vlastně znamenají. (</a:t>
            </a:r>
            <a:r>
              <a:rPr lang="cs-CZ" dirty="0" err="1"/>
              <a:t>Gordon</a:t>
            </a:r>
            <a:r>
              <a:rPr lang="cs-CZ" dirty="0"/>
              <a:t> et al. 2005)</a:t>
            </a:r>
          </a:p>
        </p:txBody>
      </p:sp>
    </p:spTree>
    <p:extLst>
      <p:ext uri="{BB962C8B-B14F-4D97-AF65-F5344CB8AC3E}">
        <p14:creationId xmlns:p14="http://schemas.microsoft.com/office/powerpoint/2010/main" val="32155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Zemi žije přibližně 10</a:t>
            </a:r>
            <a:r>
              <a:rPr lang="cs-CZ" baseline="30000" dirty="0"/>
              <a:t>30</a:t>
            </a:r>
            <a:r>
              <a:rPr lang="cs-CZ" dirty="0"/>
              <a:t> baktérií, které tvoří biomasu větší, než je biomasa všech ostatních živých organismů dohromady. </a:t>
            </a:r>
          </a:p>
          <a:p>
            <a:r>
              <a:rPr lang="cs-CZ" dirty="0"/>
              <a:t>Odhaduje se, že méně než 1% všech mikroorganismů lze kultivovat v laboratoři. </a:t>
            </a:r>
          </a:p>
        </p:txBody>
      </p:sp>
    </p:spTree>
    <p:extLst>
      <p:ext uri="{BB962C8B-B14F-4D97-AF65-F5344CB8AC3E}">
        <p14:creationId xmlns:p14="http://schemas.microsoft.com/office/powerpoint/2010/main" val="331551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GIT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srovnání s jinými mikrobiálními komunitami na Zemi, nejsou baktérie lidských vnitřností druhově nijak závratně početné</a:t>
            </a:r>
          </a:p>
          <a:p>
            <a:r>
              <a:rPr lang="cs-CZ" dirty="0"/>
              <a:t>Jen osm ze známých kmenů bakterií (cca 25) je zastoupeno v lidském GIT s z těchto osmi pouze dvě oddělení dominují střevní komunitě: </a:t>
            </a:r>
          </a:p>
          <a:p>
            <a:r>
              <a:rPr lang="cs-CZ" dirty="0" err="1"/>
              <a:t>Firmicutes</a:t>
            </a:r>
            <a:endParaRPr lang="cs-CZ" dirty="0"/>
          </a:p>
          <a:p>
            <a:pPr lvl="1"/>
            <a:r>
              <a:rPr lang="cs-CZ" dirty="0" err="1"/>
              <a:t>Bacillus</a:t>
            </a:r>
            <a:r>
              <a:rPr lang="cs-CZ" dirty="0"/>
              <a:t>, </a:t>
            </a:r>
            <a:r>
              <a:rPr lang="cs-CZ" dirty="0" err="1"/>
              <a:t>Listeria</a:t>
            </a:r>
            <a:endParaRPr lang="cs-CZ" dirty="0"/>
          </a:p>
          <a:p>
            <a:r>
              <a:rPr lang="cs-CZ" dirty="0" err="1"/>
              <a:t>Cytophaga-Flavobacterium-Bacteroides</a:t>
            </a:r>
            <a:r>
              <a:rPr lang="cs-CZ" dirty="0"/>
              <a:t> </a:t>
            </a:r>
            <a:r>
              <a:rPr lang="cs-CZ" dirty="0" err="1"/>
              <a:t>complex</a:t>
            </a:r>
            <a:endParaRPr lang="cs-CZ" dirty="0"/>
          </a:p>
          <a:p>
            <a:pPr lvl="1"/>
            <a:r>
              <a:rPr lang="cs-CZ" dirty="0" err="1"/>
              <a:t>Bacteroides</a:t>
            </a:r>
            <a:r>
              <a:rPr lang="cs-CZ" dirty="0"/>
              <a:t> samotný (včetně B. </a:t>
            </a:r>
            <a:r>
              <a:rPr lang="cs-CZ" dirty="0" err="1"/>
              <a:t>fragilis</a:t>
            </a:r>
            <a:r>
              <a:rPr lang="cs-CZ" dirty="0"/>
              <a:t> a B. </a:t>
            </a:r>
            <a:r>
              <a:rPr lang="cs-CZ" dirty="0" err="1"/>
              <a:t>thetaiotaomicron</a:t>
            </a:r>
            <a:r>
              <a:rPr lang="cs-CZ" dirty="0"/>
              <a:t>) odpovídají zhruba za 25% bakteriální populace lidského GIT </a:t>
            </a:r>
          </a:p>
          <a:p>
            <a:r>
              <a:rPr lang="en-US" sz="1400" dirty="0"/>
              <a:t>Gilbert, S.F., </a:t>
            </a:r>
            <a:r>
              <a:rPr lang="en-US" sz="1400" dirty="0" err="1"/>
              <a:t>Epel</a:t>
            </a:r>
            <a:r>
              <a:rPr lang="en-US" sz="1400" dirty="0"/>
              <a:t>, D., (2015) </a:t>
            </a:r>
            <a:r>
              <a:rPr lang="en-US" sz="1400" i="1" dirty="0"/>
              <a:t>Ecological Developmental Biology. The Environmental Regulation of Development, Health , and Evolution. </a:t>
            </a:r>
            <a:r>
              <a:rPr lang="en-US" sz="1400" dirty="0"/>
              <a:t>2nd. ed.  </a:t>
            </a:r>
            <a:r>
              <a:rPr lang="en-US" sz="1400" dirty="0" err="1"/>
              <a:t>Sinauer</a:t>
            </a:r>
            <a:r>
              <a:rPr lang="en-US" sz="1400" dirty="0"/>
              <a:t> Associates, Inc. Sunderland, MA. USA.</a:t>
            </a:r>
            <a:r>
              <a:rPr lang="cs-CZ" sz="1400" dirty="0"/>
              <a:t> str. 106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182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19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Egypťané si byli velmi dobře vědomi, které části těla budou potřeba v příštím životě</a:t>
            </a:r>
          </a:p>
          <a:p>
            <a:pPr lvl="1"/>
            <a:r>
              <a:rPr lang="cs-CZ" altLang="cs-CZ"/>
              <a:t>Srdce, játra, střeva</a:t>
            </a:r>
          </a:p>
          <a:p>
            <a:pPr lvl="1"/>
            <a:r>
              <a:rPr lang="cs-CZ" altLang="cs-CZ"/>
              <a:t>Naopak mozek vypreparovali skrze nosní dutinu a vyhodili</a:t>
            </a:r>
          </a:p>
          <a:p>
            <a:r>
              <a:rPr lang="cs-CZ" altLang="cs-CZ"/>
              <a:t>My možná činíme stejnou chybu</a:t>
            </a:r>
          </a:p>
          <a:p>
            <a:pPr lvl="1"/>
            <a:r>
              <a:rPr lang="cs-CZ" altLang="cs-CZ"/>
              <a:t>Donedávna jsme si téměř vůbec nebyli vědomi role mikrobů na a v našich tělech</a:t>
            </a:r>
          </a:p>
          <a:p>
            <a:pPr lvl="1"/>
            <a:r>
              <a:rPr lang="cs-CZ" altLang="cs-CZ"/>
              <a:t>mikrobiom váží zhruba tolik jako náš mozek</a:t>
            </a:r>
          </a:p>
          <a:p>
            <a:r>
              <a:rPr lang="cs-CZ" altLang="cs-CZ" sz="1200"/>
              <a:t>https://www.coursera.org/learn/microbiome/lecture/EFtJY/the-human-microbiome</a:t>
            </a:r>
          </a:p>
        </p:txBody>
      </p:sp>
    </p:spTree>
    <p:extLst>
      <p:ext uri="{BB962C8B-B14F-4D97-AF65-F5344CB8AC3E}">
        <p14:creationId xmlns:p14="http://schemas.microsoft.com/office/powerpoint/2010/main" val="3339529853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kultuře lidských buněk tlustého střeva, baktérie (díky svým proteinům </a:t>
            </a:r>
            <a:r>
              <a:rPr lang="cs-CZ" dirty="0" err="1"/>
              <a:t>flagellinům</a:t>
            </a:r>
            <a:r>
              <a:rPr lang="cs-CZ" dirty="0"/>
              <a:t>) odpovídají za aktivaci syntézy transkripčních faktorů, které jsou nezbytné pro několikeré střevní funkce. (</a:t>
            </a:r>
            <a:r>
              <a:rPr lang="cs-CZ" dirty="0" err="1"/>
              <a:t>Becker</a:t>
            </a:r>
            <a:r>
              <a:rPr lang="cs-CZ" dirty="0"/>
              <a:t> et al. 2013)</a:t>
            </a:r>
          </a:p>
          <a:p>
            <a:r>
              <a:rPr lang="en-US" sz="1200" dirty="0"/>
              <a:t>Gilbert, S.F., </a:t>
            </a:r>
            <a:r>
              <a:rPr lang="en-US" sz="1200" dirty="0" err="1"/>
              <a:t>Epel</a:t>
            </a:r>
            <a:r>
              <a:rPr lang="en-US" sz="1200" dirty="0"/>
              <a:t>, D., (2015) </a:t>
            </a:r>
            <a:r>
              <a:rPr lang="en-US" sz="1200" i="1" dirty="0"/>
              <a:t>Ecological Developmental Biology. The Environmental Regulation of Development, Health , and Evolution. </a:t>
            </a:r>
            <a:r>
              <a:rPr lang="en-US" sz="1200" dirty="0"/>
              <a:t>2nd. ed.  </a:t>
            </a:r>
            <a:r>
              <a:rPr lang="en-US" sz="1200" dirty="0" err="1"/>
              <a:t>Sinauer</a:t>
            </a:r>
            <a:r>
              <a:rPr lang="en-US" sz="1200" dirty="0"/>
              <a:t> Associates, Inc. Sunderland, MA. USA.</a:t>
            </a:r>
            <a:r>
              <a:rPr lang="cs-CZ" sz="1200" dirty="0"/>
              <a:t> str. 111</a:t>
            </a:r>
            <a:endParaRPr lang="en-US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72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/>
            </a:pPr>
            <a:r>
              <a:rPr lang="cs-CZ" dirty="0"/>
              <a:t>většina </a:t>
            </a:r>
            <a:r>
              <a:rPr lang="cs-CZ" dirty="0" err="1"/>
              <a:t>mikrobioty</a:t>
            </a:r>
            <a:r>
              <a:rPr lang="cs-CZ" dirty="0"/>
              <a:t> člověka je získána a stabilizována před dosažením třetího roku věku. </a:t>
            </a:r>
          </a:p>
          <a:p>
            <a:pPr marL="582613" indent="-514350">
              <a:buFont typeface="+mj-lt"/>
              <a:buAutoNum type="arabicPeriod"/>
            </a:pPr>
            <a:r>
              <a:rPr lang="cs-CZ" dirty="0"/>
              <a:t>jakmile je </a:t>
            </a:r>
            <a:r>
              <a:rPr lang="cs-CZ" dirty="0" err="1"/>
              <a:t>mikrobiota</a:t>
            </a:r>
            <a:r>
              <a:rPr lang="cs-CZ" dirty="0"/>
              <a:t> získána, většina kmenů zůstává  v našem těle po desítky let. </a:t>
            </a:r>
          </a:p>
          <a:p>
            <a:pPr marL="582613" indent="-514350">
              <a:buFont typeface="+mj-lt"/>
              <a:buAutoNum type="arabicPeriod"/>
            </a:pPr>
            <a:r>
              <a:rPr lang="cs-CZ" dirty="0"/>
              <a:t>můžeme získat nové mikroby od blízkých členů vlastní rodiny. </a:t>
            </a:r>
          </a:p>
          <a:p>
            <a:pPr marL="582613" indent="-514350">
              <a:buFont typeface="+mj-lt"/>
              <a:buAutoNum type="arabicPeriod"/>
            </a:pPr>
            <a:r>
              <a:rPr lang="cs-CZ" dirty="0"/>
              <a:t>efekty konkrétní linie se mohou projevit až desetiletí po té, co jsme ji získali. </a:t>
            </a:r>
          </a:p>
        </p:txBody>
      </p:sp>
    </p:spTree>
    <p:extLst>
      <p:ext uri="{BB962C8B-B14F-4D97-AF65-F5344CB8AC3E}">
        <p14:creationId xmlns:p14="http://schemas.microsoft.com/office/powerpoint/2010/main" val="302471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Nezodpovězené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zda a jak podporují </a:t>
            </a:r>
            <a:r>
              <a:rPr lang="cs-CZ" dirty="0" err="1"/>
              <a:t>residentní</a:t>
            </a:r>
            <a:r>
              <a:rPr lang="cs-CZ" dirty="0"/>
              <a:t> mikrobi tvorbu kapilár, střevních buněk a lymfatické tkáně. </a:t>
            </a:r>
          </a:p>
          <a:p>
            <a:r>
              <a:rPr lang="cs-CZ" dirty="0"/>
              <a:t>zda jsou některé bakteriální linie lepší než jiné při těchto úkolech týkajících se raného vývoje člověka. </a:t>
            </a:r>
          </a:p>
          <a:p>
            <a:r>
              <a:rPr lang="cs-CZ" dirty="0"/>
              <a:t>zda nás určité linie bakterií predisponují k různých nemocem. </a:t>
            </a:r>
          </a:p>
          <a:p>
            <a:r>
              <a:rPr lang="cs-CZ" dirty="0"/>
              <a:t>zda existují interakce mezi mikrobiálními liniemi a našimi buňkami, které jsou patologické nebo naopak mohou vytvořit zdatnější fenotyp. </a:t>
            </a:r>
          </a:p>
          <a:p>
            <a:r>
              <a:rPr lang="cs-CZ" dirty="0"/>
              <a:t>zda existují linie mikrobů, které mohou ovlivnit vývoj mozku a mohou ovlivnit i chování člověka. </a:t>
            </a:r>
          </a:p>
        </p:txBody>
      </p:sp>
    </p:spTree>
    <p:extLst>
      <p:ext uri="{BB962C8B-B14F-4D97-AF65-F5344CB8AC3E}">
        <p14:creationId xmlns:p14="http://schemas.microsoft.com/office/powerpoint/2010/main" val="11584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Microbiome</a:t>
            </a:r>
            <a:r>
              <a:rPr lang="cs-CZ" dirty="0"/>
              <a:t> Project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736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Microbiome</a:t>
            </a:r>
            <a:r>
              <a:rPr lang="cs-CZ" dirty="0"/>
              <a:t> Project</a:t>
            </a:r>
            <a:br>
              <a:rPr lang="cs-CZ" dirty="0"/>
            </a:br>
            <a:r>
              <a:rPr lang="cs-CZ" sz="1400" dirty="0"/>
              <a:t>http://hmpdacc.org/overview/about.php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4819652" cy="4525963"/>
          </a:xfrm>
        </p:spPr>
        <p:txBody>
          <a:bodyPr>
            <a:normAutofit/>
          </a:bodyPr>
          <a:lstStyle/>
          <a:p>
            <a:r>
              <a:rPr lang="en-US" dirty="0"/>
              <a:t>(HMP) </a:t>
            </a:r>
            <a:r>
              <a:rPr lang="cs-CZ" dirty="0"/>
              <a:t>byl založen v roce 2008 </a:t>
            </a:r>
          </a:p>
          <a:p>
            <a:r>
              <a:rPr lang="cs-CZ" dirty="0"/>
              <a:t>úkolem je podrobná znalost lidského </a:t>
            </a:r>
            <a:r>
              <a:rPr lang="cs-CZ" dirty="0" err="1"/>
              <a:t>mikrobiomu</a:t>
            </a:r>
            <a:r>
              <a:rPr lang="cs-CZ" dirty="0"/>
              <a:t> a jeho roli pro zdraví a nemoci člověka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260" r="6576" b="7471"/>
          <a:stretch/>
        </p:blipFill>
        <p:spPr>
          <a:xfrm>
            <a:off x="5725681" y="1653382"/>
            <a:ext cx="3392681" cy="40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Ředitel </a:t>
            </a:r>
            <a:r>
              <a:rPr lang="en-US" dirty="0"/>
              <a:t>NIH Francis Collins </a:t>
            </a:r>
            <a:r>
              <a:rPr lang="cs-CZ" dirty="0"/>
              <a:t>přirovnal práci výzkumníků k objevitelům 15. století, kteří se snaží zmapovat nový kontinent. </a:t>
            </a:r>
          </a:p>
        </p:txBody>
      </p:sp>
    </p:spTree>
    <p:extLst>
      <p:ext uri="{BB962C8B-B14F-4D97-AF65-F5344CB8AC3E}">
        <p14:creationId xmlns:p14="http://schemas.microsoft.com/office/powerpoint/2010/main" val="301733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Microbiome</a:t>
            </a:r>
            <a:r>
              <a:rPr lang="cs-CZ" dirty="0"/>
              <a:t> Project</a:t>
            </a:r>
            <a:br>
              <a:rPr lang="cs-CZ" dirty="0"/>
            </a:br>
            <a:r>
              <a:rPr lang="cs-CZ" sz="1600" dirty="0"/>
              <a:t>http://hmpdacc.org/overview/about.php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HMP </a:t>
            </a:r>
            <a:r>
              <a:rPr lang="cs-CZ" dirty="0"/>
              <a:t>se snaží charakterizovat mikrobiální komunity na několika místech lidského těla:</a:t>
            </a:r>
          </a:p>
          <a:p>
            <a:pPr lvl="1"/>
            <a:r>
              <a:rPr lang="cs-CZ" dirty="0"/>
              <a:t>nosní dutina</a:t>
            </a:r>
          </a:p>
          <a:p>
            <a:pPr lvl="1"/>
            <a:r>
              <a:rPr lang="cs-CZ" dirty="0"/>
              <a:t>ústní dutina</a:t>
            </a:r>
          </a:p>
          <a:p>
            <a:pPr lvl="1"/>
            <a:r>
              <a:rPr lang="cs-CZ" dirty="0"/>
              <a:t>kůže</a:t>
            </a:r>
          </a:p>
          <a:p>
            <a:pPr lvl="1"/>
            <a:r>
              <a:rPr lang="cs-CZ" dirty="0"/>
              <a:t>GIT</a:t>
            </a:r>
          </a:p>
          <a:p>
            <a:pPr lvl="1"/>
            <a:r>
              <a:rPr lang="cs-CZ" dirty="0"/>
              <a:t>urogenitální trakt</a:t>
            </a:r>
          </a:p>
        </p:txBody>
      </p:sp>
    </p:spTree>
    <p:extLst>
      <p:ext uri="{BB962C8B-B14F-4D97-AF65-F5344CB8AC3E}">
        <p14:creationId xmlns:p14="http://schemas.microsoft.com/office/powerpoint/2010/main" val="95693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Human Microbiome Project</a:t>
            </a:r>
            <a:br>
              <a:rPr lang="cs-CZ" altLang="cs-CZ"/>
            </a:br>
            <a:r>
              <a:rPr lang="cs-CZ" altLang="cs-CZ" sz="1400"/>
              <a:t>2007</a:t>
            </a:r>
            <a:endParaRPr lang="cs-CZ" altLang="cs-CZ"/>
          </a:p>
        </p:txBody>
      </p:sp>
      <p:sp>
        <p:nvSpPr>
          <p:cNvPr id="214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= cílem je charakterizovat mikrobiální komunity osídlující lidské tělo a zkoumat vztah mezi mikrobiota a jeho lidským hostitelem, včetně lidského zdraví a nemocí, vývoje, fyziologie, imunity a výživy. </a:t>
            </a:r>
          </a:p>
        </p:txBody>
      </p:sp>
    </p:spTree>
    <p:extLst>
      <p:ext uri="{BB962C8B-B14F-4D97-AF65-F5344CB8AC3E}">
        <p14:creationId xmlns:p14="http://schemas.microsoft.com/office/powerpoint/2010/main" val="4286473255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Human Microbiome Project</a:t>
            </a:r>
            <a:br>
              <a:rPr lang="cs-CZ" altLang="cs-CZ"/>
            </a:br>
            <a:r>
              <a:rPr lang="cs-CZ" altLang="cs-CZ" sz="1400"/>
              <a:t>2007</a:t>
            </a:r>
            <a:endParaRPr lang="cs-CZ" altLang="cs-CZ"/>
          </a:p>
        </p:txBody>
      </p:sp>
      <p:sp>
        <p:nvSpPr>
          <p:cNvPr id="216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Char char=""/>
            </a:pPr>
            <a:r>
              <a:rPr lang="cs-CZ" altLang="cs-CZ"/>
              <a:t>někteří nazývají HMP „druhým projektem lidského genomu“, částečně proto, že využívá nové technologie, vyvinutí pro HGP a genetiku </a:t>
            </a:r>
          </a:p>
          <a:p>
            <a:pPr eaLnBrk="1" hangingPunct="1">
              <a:buFont typeface="Wingdings 2" panose="05020102010507070707" pitchFamily="18" charset="2"/>
              <a:buChar char=""/>
            </a:pPr>
            <a:r>
              <a:rPr lang="cs-CZ" altLang="cs-CZ"/>
              <a:t>které umožňují studovat mikroorganismy, které nikdy předtím nemohly být studovány.</a:t>
            </a:r>
          </a:p>
          <a:p>
            <a:pPr eaLnBrk="1" hangingPunct="1">
              <a:buFont typeface="Wingdings 2" panose="05020102010507070707" pitchFamily="18" charset="2"/>
              <a:buChar char=""/>
            </a:pPr>
            <a:r>
              <a:rPr lang="cs-CZ" altLang="cs-CZ"/>
              <a:t>NIH investovalo do tohoto pětiletého projektu 140 miliónů dolarů</a:t>
            </a:r>
          </a:p>
        </p:txBody>
      </p:sp>
    </p:spTree>
    <p:extLst>
      <p:ext uri="{BB962C8B-B14F-4D97-AF65-F5344CB8AC3E}">
        <p14:creationId xmlns:p14="http://schemas.microsoft.com/office/powerpoint/2010/main" val="3661810960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fáze HMP, která začala v roce 2008, zahrnovala vývoj klinických protokolů, softwaru, přípravy </a:t>
            </a:r>
            <a:r>
              <a:rPr lang="cs-CZ" dirty="0" err="1"/>
              <a:t>sekvenování</a:t>
            </a:r>
            <a:r>
              <a:rPr lang="cs-CZ" dirty="0"/>
              <a:t> 16 S a </a:t>
            </a:r>
            <a:r>
              <a:rPr lang="cs-CZ" dirty="0" err="1"/>
              <a:t>metagenomů</a:t>
            </a:r>
            <a:r>
              <a:rPr lang="cs-CZ" dirty="0"/>
              <a:t>, referenční mikrobiální genomy a genomy známých mikrobiálních kmenů. </a:t>
            </a:r>
          </a:p>
          <a:p>
            <a:r>
              <a:rPr lang="cs-CZ" dirty="0"/>
              <a:t>Krom toho začaly tři nové programy:</a:t>
            </a:r>
          </a:p>
          <a:p>
            <a:pPr lvl="1"/>
            <a:r>
              <a:rPr lang="cs-CZ" dirty="0"/>
              <a:t>vývoj nových technologií </a:t>
            </a:r>
          </a:p>
          <a:p>
            <a:pPr lvl="1"/>
            <a:r>
              <a:rPr lang="cs-CZ" dirty="0"/>
              <a:t>vývoj nových softwarů </a:t>
            </a:r>
          </a:p>
          <a:p>
            <a:pPr lvl="1"/>
            <a:r>
              <a:rPr lang="cs-CZ" dirty="0"/>
              <a:t>etické, legální a sociální implikace výzkumu </a:t>
            </a:r>
            <a:r>
              <a:rPr lang="cs-CZ" dirty="0" err="1"/>
              <a:t>mikrobiomu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050755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 „</a:t>
            </a:r>
            <a:r>
              <a:rPr lang="cs-CZ" dirty="0" err="1"/>
              <a:t>Mikrobiom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2001</a:t>
            </a:r>
          </a:p>
          <a:p>
            <a:r>
              <a:rPr lang="cs-CZ" dirty="0"/>
              <a:t>Joshua </a:t>
            </a:r>
            <a:r>
              <a:rPr lang="cs-CZ" dirty="0" err="1"/>
              <a:t>Lederberg</a:t>
            </a:r>
            <a:r>
              <a:rPr lang="cs-CZ" dirty="0"/>
              <a:t> používá tento termín k popsání mikrobiální komunity asociované s lidským tělem. </a:t>
            </a:r>
          </a:p>
        </p:txBody>
      </p:sp>
    </p:spTree>
    <p:extLst>
      <p:ext uri="{BB962C8B-B14F-4D97-AF65-F5344CB8AC3E}">
        <p14:creationId xmlns:p14="http://schemas.microsoft.com/office/powerpoint/2010/main" val="56323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Hlavním vědeckým cílem bylo zjistit a porovnat složení </a:t>
            </a:r>
            <a:r>
              <a:rPr lang="cs-CZ" dirty="0" err="1"/>
              <a:t>mikrobiomů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(1) zdravých dospělých, a zjistit, zda existuje charakteristický </a:t>
            </a:r>
            <a:r>
              <a:rPr lang="cs-CZ" dirty="0" err="1"/>
              <a:t>mikrobiom</a:t>
            </a:r>
            <a:r>
              <a:rPr lang="cs-CZ" dirty="0"/>
              <a:t> asociovaný se zdravým fenotypem</a:t>
            </a:r>
          </a:p>
          <a:p>
            <a:pPr lvl="1"/>
            <a:r>
              <a:rPr lang="cs-CZ" dirty="0"/>
              <a:t> (2) kohorty předpokládaných nemocí spojených se složením </a:t>
            </a:r>
            <a:r>
              <a:rPr lang="cs-CZ" dirty="0" err="1"/>
              <a:t>mikrobiomu</a:t>
            </a:r>
            <a:r>
              <a:rPr lang="cs-CZ" dirty="0"/>
              <a:t>, a zjistit, zda existuje charakteristické složení </a:t>
            </a:r>
            <a:r>
              <a:rPr lang="cs-CZ" dirty="0" err="1"/>
              <a:t>mikrobiomu</a:t>
            </a:r>
            <a:r>
              <a:rPr lang="cs-CZ" dirty="0"/>
              <a:t> asociované s těmito nemocemi. </a:t>
            </a:r>
          </a:p>
        </p:txBody>
      </p:sp>
    </p:spTree>
    <p:extLst>
      <p:ext uri="{BB962C8B-B14F-4D97-AF65-F5344CB8AC3E}">
        <p14:creationId xmlns:p14="http://schemas.microsoft.com/office/powerpoint/2010/main" val="416167620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Celkem se jednalo o 300 18-40ti letých zdravých dobrovolníků</a:t>
            </a:r>
          </a:p>
          <a:p>
            <a:pPr lvl="1"/>
            <a:r>
              <a:rPr lang="cs-CZ" dirty="0"/>
              <a:t>stejný počet mužů a žen</a:t>
            </a:r>
          </a:p>
          <a:p>
            <a:pPr lvl="1"/>
            <a:r>
              <a:rPr lang="cs-CZ" dirty="0"/>
              <a:t>20% z nich se </a:t>
            </a:r>
            <a:r>
              <a:rPr lang="cs-CZ" dirty="0" err="1"/>
              <a:t>sebeidentifikovalo</a:t>
            </a:r>
            <a:r>
              <a:rPr lang="cs-CZ" dirty="0"/>
              <a:t> jako příslušníci rasové minority</a:t>
            </a:r>
          </a:p>
          <a:p>
            <a:pPr lvl="1"/>
            <a:r>
              <a:rPr lang="cs-CZ" dirty="0"/>
              <a:t>11% jako </a:t>
            </a:r>
            <a:r>
              <a:rPr lang="cs-CZ" dirty="0" err="1"/>
              <a:t>hispánci</a:t>
            </a:r>
            <a:endParaRPr lang="cs-CZ" dirty="0"/>
          </a:p>
          <a:p>
            <a:r>
              <a:rPr lang="cs-CZ" dirty="0"/>
              <a:t>Přes 90% z nich bylo zkoumáno dvakrát, 33% třikrát během dvou let. Celkem byly vzorky sbírány přímo z 18ti habitatů lidského těla, s výjimkou GIT, kde se jednalo o odběr vzorku stolice. </a:t>
            </a:r>
          </a:p>
          <a:p>
            <a:r>
              <a:rPr lang="cs-CZ" dirty="0"/>
              <a:t>Těla všech dobrovolníků byla před odběrem posuzována jako zcela zdravá; dobrovolníci nesměli užívat antibiotika, </a:t>
            </a:r>
            <a:r>
              <a:rPr lang="cs-CZ" dirty="0" err="1"/>
              <a:t>probiotika</a:t>
            </a:r>
            <a:r>
              <a:rPr lang="cs-CZ" dirty="0"/>
              <a:t> nebo </a:t>
            </a:r>
            <a:r>
              <a:rPr lang="cs-CZ" dirty="0" err="1"/>
              <a:t>immunomodulátory</a:t>
            </a:r>
            <a:r>
              <a:rPr lang="cs-CZ" dirty="0"/>
              <a:t>, nesměli se sprchovat a čistit si před odběrem zuby</a:t>
            </a:r>
          </a:p>
          <a:p>
            <a:r>
              <a:rPr lang="cs-CZ" dirty="0"/>
              <a:t>Byla jim rovněž odebrána krev za účelem </a:t>
            </a:r>
            <a:r>
              <a:rPr lang="cs-CZ" dirty="0" err="1"/>
              <a:t>sekvenování</a:t>
            </a:r>
            <a:r>
              <a:rPr lang="cs-CZ" dirty="0"/>
              <a:t> jejich celého genomu. </a:t>
            </a:r>
          </a:p>
        </p:txBody>
      </p:sp>
    </p:spTree>
    <p:extLst>
      <p:ext uri="{BB962C8B-B14F-4D97-AF65-F5344CB8AC3E}">
        <p14:creationId xmlns:p14="http://schemas.microsoft.com/office/powerpoint/2010/main" val="657707022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typy DNA byly </a:t>
            </a:r>
            <a:r>
              <a:rPr lang="cs-CZ" dirty="0" err="1"/>
              <a:t>sekvenovány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u všech získaných dat proběhlo 16S </a:t>
            </a:r>
            <a:r>
              <a:rPr lang="cs-CZ" dirty="0" err="1"/>
              <a:t>sekvenování</a:t>
            </a:r>
            <a:r>
              <a:rPr lang="cs-CZ" dirty="0"/>
              <a:t>. Tato data se pak použila k vytvoření profilu diversity mikrobiální komunity. </a:t>
            </a:r>
          </a:p>
          <a:p>
            <a:pPr lvl="1"/>
            <a:r>
              <a:rPr lang="cs-CZ" dirty="0"/>
              <a:t>u část vzorků proběhlo </a:t>
            </a:r>
            <a:r>
              <a:rPr lang="cs-CZ" dirty="0" err="1"/>
              <a:t>sekvenování</a:t>
            </a:r>
            <a:r>
              <a:rPr lang="cs-CZ" dirty="0"/>
              <a:t> veškeré obsažené DNA</a:t>
            </a:r>
          </a:p>
        </p:txBody>
      </p:sp>
    </p:spTree>
    <p:extLst>
      <p:ext uri="{BB962C8B-B14F-4D97-AF65-F5344CB8AC3E}">
        <p14:creationId xmlns:p14="http://schemas.microsoft.com/office/powerpoint/2010/main" val="3188720182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Human Microbiome Project</a:t>
            </a:r>
            <a:br>
              <a:rPr lang="cs-CZ" altLang="cs-CZ"/>
            </a:br>
            <a:r>
              <a:rPr lang="cs-CZ" altLang="cs-CZ" sz="1400"/>
              <a:t>2007</a:t>
            </a: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Primární cíle HMP jsou: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zjistit, zda jedinci sdílejí „základní“ část </a:t>
            </a:r>
            <a:r>
              <a:rPr lang="cs-CZ" dirty="0" err="1"/>
              <a:t>mikrobiomu</a:t>
            </a:r>
            <a:r>
              <a:rPr lang="cs-CZ" dirty="0"/>
              <a:t> společnou všem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zjistit, zda změny v lidském </a:t>
            </a:r>
            <a:r>
              <a:rPr lang="cs-CZ" dirty="0" err="1"/>
              <a:t>mikrobiomu</a:t>
            </a:r>
            <a:r>
              <a:rPr lang="cs-CZ" dirty="0"/>
              <a:t> jsou korelovány se změnami lidského zdraví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vyvinout nové technologie a nástroje bioinformatiky využitelné v tomto výzkumu.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artikulovat etické, právní a sociální implikace vyvolané výzkumem lidského </a:t>
            </a:r>
            <a:r>
              <a:rPr lang="cs-CZ" dirty="0" err="1"/>
              <a:t>mikrobiomu</a:t>
            </a:r>
            <a:r>
              <a:rPr lang="cs-CZ" dirty="0"/>
              <a:t>.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vytvořit mezinárodní spolupráci za účelem vytvoření obšírné, komplexní databáze přístupné veřejnosti. 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cs-CZ" sz="1800" dirty="0">
                <a:solidFill>
                  <a:srgbClr val="4E3B30"/>
                </a:solidFill>
              </a:rPr>
              <a:t>Frank, L., </a:t>
            </a:r>
            <a:r>
              <a:rPr lang="cs-CZ" sz="1800" dirty="0" err="1">
                <a:solidFill>
                  <a:srgbClr val="4E3B30"/>
                </a:solidFill>
              </a:rPr>
              <a:t>Benkov</a:t>
            </a:r>
            <a:r>
              <a:rPr lang="cs-CZ" sz="1800" dirty="0">
                <a:solidFill>
                  <a:srgbClr val="4E3B30"/>
                </a:solidFill>
              </a:rPr>
              <a:t>, K., </a:t>
            </a:r>
            <a:r>
              <a:rPr lang="cs-CZ" sz="1800" dirty="0" err="1">
                <a:solidFill>
                  <a:srgbClr val="4E3B30"/>
                </a:solidFill>
              </a:rPr>
              <a:t>Blaser</a:t>
            </a:r>
            <a:r>
              <a:rPr lang="cs-CZ" sz="1800" dirty="0">
                <a:solidFill>
                  <a:srgbClr val="4E3B30"/>
                </a:solidFill>
              </a:rPr>
              <a:t>, M., et al. (2013) </a:t>
            </a:r>
            <a:r>
              <a:rPr lang="cs-CZ" sz="1800" i="1" dirty="0">
                <a:solidFill>
                  <a:srgbClr val="4E3B30"/>
                </a:solidFill>
              </a:rPr>
              <a:t>The </a:t>
            </a:r>
            <a:r>
              <a:rPr lang="cs-CZ" sz="1800" i="1" dirty="0" err="1">
                <a:solidFill>
                  <a:srgbClr val="4E3B30"/>
                </a:solidFill>
              </a:rPr>
              <a:t>Human</a:t>
            </a:r>
            <a:r>
              <a:rPr lang="cs-CZ" sz="1800" i="1" dirty="0">
                <a:solidFill>
                  <a:srgbClr val="4E3B30"/>
                </a:solidFill>
              </a:rPr>
              <a:t> </a:t>
            </a:r>
            <a:r>
              <a:rPr lang="cs-CZ" sz="1800" i="1" dirty="0" err="1">
                <a:solidFill>
                  <a:srgbClr val="4E3B30"/>
                </a:solidFill>
              </a:rPr>
              <a:t>Microbiome</a:t>
            </a:r>
            <a:r>
              <a:rPr lang="cs-CZ" sz="1800" i="1" dirty="0">
                <a:solidFill>
                  <a:srgbClr val="4E3B30"/>
                </a:solidFill>
              </a:rPr>
              <a:t>. Science, </a:t>
            </a:r>
            <a:r>
              <a:rPr lang="cs-CZ" sz="1800" i="1" dirty="0" err="1">
                <a:solidFill>
                  <a:srgbClr val="4E3B30"/>
                </a:solidFill>
              </a:rPr>
              <a:t>History</a:t>
            </a:r>
            <a:r>
              <a:rPr lang="cs-CZ" sz="1800" i="1" dirty="0">
                <a:solidFill>
                  <a:srgbClr val="4E3B30"/>
                </a:solidFill>
              </a:rPr>
              <a:t> and </a:t>
            </a:r>
            <a:r>
              <a:rPr lang="cs-CZ" sz="1800" i="1" dirty="0" err="1">
                <a:solidFill>
                  <a:srgbClr val="4E3B30"/>
                </a:solidFill>
              </a:rPr>
              <a:t>Research</a:t>
            </a:r>
            <a:r>
              <a:rPr lang="cs-CZ" sz="1800" i="1" dirty="0">
                <a:solidFill>
                  <a:srgbClr val="4E3B30"/>
                </a:solidFill>
              </a:rPr>
              <a:t>. </a:t>
            </a:r>
            <a:r>
              <a:rPr lang="cs-CZ" sz="1800" dirty="0">
                <a:solidFill>
                  <a:srgbClr val="4E3B30"/>
                </a:solidFill>
              </a:rPr>
              <a:t>in </a:t>
            </a:r>
            <a:r>
              <a:rPr lang="cs-CZ" sz="1800" dirty="0" err="1">
                <a:solidFill>
                  <a:srgbClr val="4E3B30"/>
                </a:solidFill>
              </a:rPr>
              <a:t>Rhodes</a:t>
            </a:r>
            <a:r>
              <a:rPr lang="cs-CZ" sz="1800" dirty="0">
                <a:solidFill>
                  <a:srgbClr val="4E3B30"/>
                </a:solidFill>
              </a:rPr>
              <a:t>, R., </a:t>
            </a:r>
            <a:r>
              <a:rPr lang="cs-CZ" sz="1800" dirty="0" err="1">
                <a:solidFill>
                  <a:srgbClr val="4E3B30"/>
                </a:solidFill>
              </a:rPr>
              <a:t>Gligorov</a:t>
            </a:r>
            <a:r>
              <a:rPr lang="cs-CZ" sz="1800" dirty="0">
                <a:solidFill>
                  <a:srgbClr val="4E3B30"/>
                </a:solidFill>
              </a:rPr>
              <a:t>, N., </a:t>
            </a:r>
            <a:r>
              <a:rPr lang="cs-CZ" sz="1800" dirty="0" err="1">
                <a:solidFill>
                  <a:srgbClr val="4E3B30"/>
                </a:solidFill>
              </a:rPr>
              <a:t>Schwab</a:t>
            </a:r>
            <a:r>
              <a:rPr lang="cs-CZ" sz="1800" dirty="0">
                <a:solidFill>
                  <a:srgbClr val="4E3B30"/>
                </a:solidFill>
              </a:rPr>
              <a:t>, A.P.,m (</a:t>
            </a:r>
            <a:r>
              <a:rPr lang="cs-CZ" sz="1800" dirty="0" err="1">
                <a:solidFill>
                  <a:srgbClr val="4E3B30"/>
                </a:solidFill>
              </a:rPr>
              <a:t>eds</a:t>
            </a:r>
            <a:r>
              <a:rPr lang="cs-CZ" sz="1800" dirty="0">
                <a:solidFill>
                  <a:srgbClr val="4E3B30"/>
                </a:solidFill>
              </a:rPr>
              <a:t>.) (2013) </a:t>
            </a:r>
            <a:r>
              <a:rPr lang="cs-CZ" sz="1800" i="1" dirty="0">
                <a:solidFill>
                  <a:srgbClr val="4E3B30"/>
                </a:solidFill>
              </a:rPr>
              <a:t>The </a:t>
            </a:r>
            <a:r>
              <a:rPr lang="cs-CZ" sz="1800" i="1" dirty="0" err="1">
                <a:solidFill>
                  <a:srgbClr val="4E3B30"/>
                </a:solidFill>
              </a:rPr>
              <a:t>Human</a:t>
            </a:r>
            <a:r>
              <a:rPr lang="cs-CZ" sz="1800" i="1" dirty="0">
                <a:solidFill>
                  <a:srgbClr val="4E3B30"/>
                </a:solidFill>
              </a:rPr>
              <a:t> </a:t>
            </a:r>
            <a:r>
              <a:rPr lang="cs-CZ" sz="1800" i="1" dirty="0" err="1">
                <a:solidFill>
                  <a:srgbClr val="4E3B30"/>
                </a:solidFill>
              </a:rPr>
              <a:t>Microbiome</a:t>
            </a:r>
            <a:r>
              <a:rPr lang="cs-CZ" sz="1800" i="1" dirty="0">
                <a:solidFill>
                  <a:srgbClr val="4E3B30"/>
                </a:solidFill>
              </a:rPr>
              <a:t>. </a:t>
            </a:r>
            <a:r>
              <a:rPr lang="cs-CZ" sz="1800" i="1" dirty="0" err="1">
                <a:solidFill>
                  <a:srgbClr val="4E3B30"/>
                </a:solidFill>
              </a:rPr>
              <a:t>Ethical</a:t>
            </a:r>
            <a:r>
              <a:rPr lang="cs-CZ" sz="1800" i="1" dirty="0">
                <a:solidFill>
                  <a:srgbClr val="4E3B30"/>
                </a:solidFill>
              </a:rPr>
              <a:t>, </a:t>
            </a:r>
            <a:r>
              <a:rPr lang="cs-CZ" sz="1800" i="1" dirty="0" err="1">
                <a:solidFill>
                  <a:srgbClr val="4E3B30"/>
                </a:solidFill>
              </a:rPr>
              <a:t>Legal</a:t>
            </a:r>
            <a:r>
              <a:rPr lang="cs-CZ" sz="1800" i="1" dirty="0">
                <a:solidFill>
                  <a:srgbClr val="4E3B30"/>
                </a:solidFill>
              </a:rPr>
              <a:t>, </a:t>
            </a:r>
            <a:r>
              <a:rPr lang="cs-CZ" sz="1800" i="1" dirty="0" err="1">
                <a:solidFill>
                  <a:srgbClr val="4E3B30"/>
                </a:solidFill>
              </a:rPr>
              <a:t>Social</a:t>
            </a:r>
            <a:r>
              <a:rPr lang="cs-CZ" sz="1800" i="1" dirty="0">
                <a:solidFill>
                  <a:srgbClr val="4E3B30"/>
                </a:solidFill>
              </a:rPr>
              <a:t> </a:t>
            </a:r>
            <a:r>
              <a:rPr lang="cs-CZ" sz="1800" i="1" dirty="0" err="1">
                <a:solidFill>
                  <a:srgbClr val="4E3B30"/>
                </a:solidFill>
              </a:rPr>
              <a:t>Concepts</a:t>
            </a:r>
            <a:r>
              <a:rPr lang="cs-CZ" sz="1800" i="1" dirty="0">
                <a:solidFill>
                  <a:srgbClr val="4E3B30"/>
                </a:solidFill>
              </a:rPr>
              <a:t>. </a:t>
            </a:r>
            <a:r>
              <a:rPr lang="cs-CZ" sz="1800" dirty="0">
                <a:solidFill>
                  <a:srgbClr val="4E3B30"/>
                </a:solidFill>
              </a:rPr>
              <a:t>Oxford University </a:t>
            </a:r>
            <a:r>
              <a:rPr lang="cs-CZ" sz="1800" dirty="0" err="1">
                <a:solidFill>
                  <a:srgbClr val="4E3B30"/>
                </a:solidFill>
              </a:rPr>
              <a:t>Press</a:t>
            </a:r>
            <a:r>
              <a:rPr lang="cs-CZ" sz="1800" dirty="0">
                <a:solidFill>
                  <a:srgbClr val="4E3B30"/>
                </a:solidFill>
              </a:rPr>
              <a:t>. p. 33</a:t>
            </a:r>
          </a:p>
          <a:p>
            <a:pPr marL="5715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987636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HMP Fáze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zahájeno studium 15 případových studií situací, spojených se změnami v </a:t>
            </a:r>
            <a:r>
              <a:rPr lang="cs-CZ" dirty="0" err="1"/>
              <a:t>mikrobiomu</a:t>
            </a:r>
            <a:r>
              <a:rPr lang="cs-CZ" dirty="0"/>
              <a:t>. Jednalo se o: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gastrointestinální nemoci </a:t>
            </a:r>
            <a:r>
              <a:rPr lang="cs-CZ" dirty="0"/>
              <a:t>(Crohnova nemoc, ulcerózní kolitida, Syndrom dráždivého střeva u dětí, neonatální nekrotizující enterokolitida,  adenokarcinom jícnu, obezita, idiopatická periodická horečka)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urogenitální situace </a:t>
            </a:r>
            <a:r>
              <a:rPr lang="cs-CZ" dirty="0"/>
              <a:t>(bakteriální </a:t>
            </a:r>
            <a:r>
              <a:rPr lang="cs-CZ" dirty="0" err="1"/>
              <a:t>vaginóza</a:t>
            </a:r>
            <a:r>
              <a:rPr lang="cs-CZ" dirty="0"/>
              <a:t>, reprodukční historie, sexuální historie, obřízka)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nemoci kůže </a:t>
            </a:r>
            <a:r>
              <a:rPr lang="cs-CZ" dirty="0"/>
              <a:t>(ekzémy, psoriáza, akné)</a:t>
            </a:r>
          </a:p>
        </p:txBody>
      </p:sp>
    </p:spTree>
    <p:extLst>
      <p:ext uri="{BB962C8B-B14F-4D97-AF65-F5344CB8AC3E}">
        <p14:creationId xmlns:p14="http://schemas.microsoft.com/office/powerpoint/2010/main" val="3682453847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výsledky vedly často ke zjištění, že neexistuje charakteristická mikrobiální komunita asociovaná s danou nemocí.</a:t>
            </a:r>
          </a:p>
          <a:p>
            <a:r>
              <a:rPr lang="cs-CZ" dirty="0"/>
              <a:t>Výjimkou jsou sexuálně přenosné nemoci asociované se změnami vaginálního </a:t>
            </a:r>
            <a:r>
              <a:rPr lang="cs-CZ" dirty="0" err="1"/>
              <a:t>mikrobiomu</a:t>
            </a:r>
            <a:r>
              <a:rPr lang="cs-CZ" dirty="0"/>
              <a:t>. </a:t>
            </a:r>
          </a:p>
          <a:p>
            <a:r>
              <a:rPr lang="cs-CZ" dirty="0"/>
              <a:t>na druhé straně se ovšem při řadě nemocí dochází ke změnám biologických vlastností </a:t>
            </a:r>
            <a:r>
              <a:rPr lang="cs-CZ" dirty="0" err="1"/>
              <a:t>mikrobiomu</a:t>
            </a:r>
            <a:r>
              <a:rPr lang="cs-CZ" dirty="0"/>
              <a:t> na úrovni </a:t>
            </a:r>
            <a:r>
              <a:rPr lang="cs-CZ" dirty="0" err="1"/>
              <a:t>transkriptů</a:t>
            </a:r>
            <a:r>
              <a:rPr lang="cs-CZ" dirty="0"/>
              <a:t>, </a:t>
            </a:r>
            <a:r>
              <a:rPr lang="cs-CZ" dirty="0" err="1"/>
              <a:t>proeinů</a:t>
            </a:r>
            <a:r>
              <a:rPr lang="cs-CZ" dirty="0"/>
              <a:t> a metabolitů, což napovídá, že dochází k ziskům a ztrátám klíčových funkcí </a:t>
            </a:r>
            <a:r>
              <a:rPr lang="cs-CZ" dirty="0" err="1"/>
              <a:t>mikrobiomu</a:t>
            </a:r>
            <a:r>
              <a:rPr lang="cs-CZ" dirty="0"/>
              <a:t> v souvislosti s danou nemocí. </a:t>
            </a:r>
          </a:p>
        </p:txBody>
      </p:sp>
    </p:spTree>
    <p:extLst>
      <p:ext uri="{BB962C8B-B14F-4D97-AF65-F5344CB8AC3E}">
        <p14:creationId xmlns:p14="http://schemas.microsoft.com/office/powerpoint/2010/main" val="811257213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HMP II.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Druhá fáze začala v roce 2014</a:t>
            </a:r>
          </a:p>
          <a:p>
            <a:pPr lvl="1"/>
            <a:r>
              <a:rPr lang="cs-CZ" dirty="0"/>
              <a:t>longitudinální studie složení </a:t>
            </a:r>
            <a:r>
              <a:rPr lang="cs-CZ" dirty="0" err="1"/>
              <a:t>mikrobiomu</a:t>
            </a:r>
            <a:r>
              <a:rPr lang="cs-CZ" dirty="0"/>
              <a:t> v souvislosti se situací a zdravím hostitele</a:t>
            </a:r>
          </a:p>
          <a:p>
            <a:r>
              <a:rPr lang="cs-CZ" dirty="0"/>
              <a:t>Důležitou vlastností mikrobů je jejich </a:t>
            </a:r>
            <a:r>
              <a:rPr lang="cs-CZ" dirty="0" err="1"/>
              <a:t>versatilita</a:t>
            </a:r>
            <a:r>
              <a:rPr lang="cs-CZ" dirty="0"/>
              <a:t> v provádění různých metabolických reakcích</a:t>
            </a:r>
          </a:p>
          <a:p>
            <a:pPr lvl="1"/>
            <a:r>
              <a:rPr lang="cs-CZ" dirty="0"/>
              <a:t>např. dva zcela odlišné druhy baktérií mohou rozložit tutéž chemickou látku přijatou v potravě.</a:t>
            </a:r>
          </a:p>
          <a:p>
            <a:pPr lvl="1"/>
            <a:r>
              <a:rPr lang="cs-CZ" dirty="0"/>
              <a:t>pouhá znalost taxonomického složení </a:t>
            </a:r>
            <a:r>
              <a:rPr lang="cs-CZ" dirty="0" err="1"/>
              <a:t>mikrobioty</a:t>
            </a:r>
            <a:r>
              <a:rPr lang="cs-CZ" dirty="0"/>
              <a:t> není nejlepší indikátor pro předpověď chování metabolismu dané mikrobiální komunity.  </a:t>
            </a:r>
          </a:p>
        </p:txBody>
      </p:sp>
    </p:spTree>
    <p:extLst>
      <p:ext uri="{BB962C8B-B14F-4D97-AF65-F5344CB8AC3E}">
        <p14:creationId xmlns:p14="http://schemas.microsoft.com/office/powerpoint/2010/main" val="3475104840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iHMP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integrative Human Microbiome Project </a:t>
            </a:r>
            <a:r>
              <a:rPr lang="cs-CZ" dirty="0"/>
              <a:t>neboli</a:t>
            </a:r>
            <a:r>
              <a:rPr lang="en-US" dirty="0"/>
              <a:t> </a:t>
            </a:r>
            <a:r>
              <a:rPr lang="en-US" dirty="0" err="1"/>
              <a:t>iHMP</a:t>
            </a:r>
            <a:r>
              <a:rPr lang="en-US" dirty="0"/>
              <a:t>.</a:t>
            </a:r>
          </a:p>
          <a:p>
            <a:r>
              <a:rPr lang="cs-CZ" dirty="0"/>
              <a:t>nové analytické metody a nové softwary byly vyvinuty k analýze vlastností celkové mikrobiální komunity, jako jsou</a:t>
            </a:r>
          </a:p>
          <a:p>
            <a:pPr lvl="1"/>
            <a:r>
              <a:rPr lang="cs-CZ" dirty="0"/>
              <a:t>profil genové exprese komunity (</a:t>
            </a:r>
            <a:r>
              <a:rPr lang="cs-CZ" dirty="0" err="1"/>
              <a:t>metatranskriptom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profil exprimovaných proteinů (</a:t>
            </a:r>
            <a:r>
              <a:rPr lang="cs-CZ" dirty="0" err="1"/>
              <a:t>metaproteom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profil všech metabolitů (meta-</a:t>
            </a:r>
            <a:r>
              <a:rPr lang="cs-CZ" dirty="0" err="1"/>
              <a:t>metabolom</a:t>
            </a:r>
            <a:r>
              <a:rPr lang="cs-CZ" dirty="0"/>
              <a:t>, někdy zvaný též „</a:t>
            </a:r>
            <a:r>
              <a:rPr lang="cs-CZ" dirty="0" err="1"/>
              <a:t>metabonom</a:t>
            </a:r>
            <a:r>
              <a:rPr lang="cs-CZ" dirty="0"/>
              <a:t>“).</a:t>
            </a:r>
          </a:p>
          <a:p>
            <a:r>
              <a:rPr lang="cs-CZ" dirty="0"/>
              <a:t>Shromáždění celkových vlastností </a:t>
            </a:r>
            <a:r>
              <a:rPr lang="cs-CZ" dirty="0" err="1"/>
              <a:t>mikrobiomu</a:t>
            </a:r>
            <a:r>
              <a:rPr lang="cs-CZ" dirty="0"/>
              <a:t>, </a:t>
            </a:r>
            <a:r>
              <a:rPr lang="cs-CZ" dirty="0" err="1"/>
              <a:t>metatranskriptom</a:t>
            </a:r>
            <a:r>
              <a:rPr lang="cs-CZ" dirty="0"/>
              <a:t>, </a:t>
            </a:r>
            <a:r>
              <a:rPr lang="cs-CZ" dirty="0" err="1"/>
              <a:t>metaproteom</a:t>
            </a:r>
            <a:r>
              <a:rPr lang="cs-CZ" dirty="0"/>
              <a:t> a </a:t>
            </a:r>
            <a:r>
              <a:rPr lang="cs-CZ" dirty="0" err="1"/>
              <a:t>metabolom</a:t>
            </a:r>
            <a:r>
              <a:rPr lang="cs-CZ" dirty="0"/>
              <a:t>, je ovšem velmi nákladné, komplikované a mimo dosah většiny laboratoří.  </a:t>
            </a:r>
          </a:p>
        </p:txBody>
      </p:sp>
    </p:spTree>
    <p:extLst>
      <p:ext uri="{BB962C8B-B14F-4D97-AF65-F5344CB8AC3E}">
        <p14:creationId xmlns:p14="http://schemas.microsoft.com/office/powerpoint/2010/main" val="4041631962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pages.uidaho.edu/veg_measure/Modules/Lessons/Module%209(Composition&amp;Diversity)/Pix/Diverse_Co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89" y="3895762"/>
            <a:ext cx="5248445" cy="2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828800" y="512763"/>
            <a:ext cx="10363200" cy="914400"/>
          </a:xfrm>
        </p:spPr>
        <p:txBody>
          <a:bodyPr/>
          <a:lstStyle/>
          <a:p>
            <a:r>
              <a:rPr lang="cs-CZ" dirty="0"/>
              <a:t>Alfa, Beta a Gama Diverzita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28800" y="1784350"/>
            <a:ext cx="10363200" cy="4572000"/>
          </a:xfrm>
        </p:spPr>
        <p:txBody>
          <a:bodyPr>
            <a:normAutofit/>
          </a:bodyPr>
          <a:lstStyle/>
          <a:p>
            <a:r>
              <a:rPr lang="cs-CZ" sz="1600" b="1" dirty="0"/>
              <a:t>(</a:t>
            </a:r>
            <a:r>
              <a:rPr lang="el-GR" sz="1600" b="1" dirty="0"/>
              <a:t>α</a:t>
            </a:r>
            <a:r>
              <a:rPr lang="cs-CZ" sz="1600" b="1" dirty="0"/>
              <a:t>) </a:t>
            </a:r>
            <a:r>
              <a:rPr lang="en-US" sz="1600" b="1" dirty="0"/>
              <a:t>Al</a:t>
            </a:r>
            <a:r>
              <a:rPr lang="cs-CZ" sz="1600" b="1" dirty="0"/>
              <a:t>fa diverzita</a:t>
            </a:r>
            <a:r>
              <a:rPr lang="en-US" sz="1600" dirty="0"/>
              <a:t> = </a:t>
            </a:r>
            <a:r>
              <a:rPr lang="cs-CZ" sz="1600" dirty="0"/>
              <a:t>počet druhů na nějakém území (malém, ohraničeném). N obr. na místě A je 7 druhů, na místě B 5 druhů a na místě C 7 druhů. </a:t>
            </a:r>
          </a:p>
          <a:p>
            <a:r>
              <a:rPr lang="cs-CZ" sz="1600" b="1" dirty="0"/>
              <a:t>(</a:t>
            </a:r>
            <a:r>
              <a:rPr lang="el-GR" sz="1600" b="1" dirty="0"/>
              <a:t>β</a:t>
            </a:r>
            <a:r>
              <a:rPr lang="cs-CZ" sz="1600" b="1" dirty="0"/>
              <a:t>) </a:t>
            </a:r>
            <a:r>
              <a:rPr lang="en-US" sz="1600" b="1" dirty="0"/>
              <a:t>Beta</a:t>
            </a:r>
            <a:r>
              <a:rPr lang="cs-CZ" sz="1600" b="1" dirty="0"/>
              <a:t> diverzita</a:t>
            </a:r>
            <a:r>
              <a:rPr lang="en-US" sz="1600" dirty="0"/>
              <a:t> = </a:t>
            </a:r>
            <a:r>
              <a:rPr lang="cs-CZ" sz="1600" dirty="0"/>
              <a:t>vyjádření diverzity mezi jednotlivými místy. nejvyšší beta diverzita je mezi místy A </a:t>
            </a:r>
            <a:r>
              <a:rPr lang="cs-CZ" sz="1600" dirty="0" err="1"/>
              <a:t>a</a:t>
            </a:r>
            <a:r>
              <a:rPr lang="cs-CZ" sz="1600" dirty="0"/>
              <a:t> C, kde je 10 odlišných druhů a jen 2 stejné. </a:t>
            </a:r>
          </a:p>
          <a:p>
            <a:r>
              <a:rPr lang="cs-CZ" sz="1600" b="1" dirty="0"/>
              <a:t>(</a:t>
            </a:r>
            <a:r>
              <a:rPr lang="el-GR" sz="1600" b="1" dirty="0"/>
              <a:t>γ</a:t>
            </a:r>
            <a:r>
              <a:rPr lang="cs-CZ" sz="1600" b="1" dirty="0"/>
              <a:t>) </a:t>
            </a:r>
            <a:r>
              <a:rPr lang="en-US" sz="1600" b="1" dirty="0"/>
              <a:t>Gama </a:t>
            </a:r>
            <a:r>
              <a:rPr lang="cs-CZ" sz="1600" b="1" dirty="0"/>
              <a:t>diverzita</a:t>
            </a:r>
            <a:r>
              <a:rPr lang="en-US" sz="1600" dirty="0"/>
              <a:t> = </a:t>
            </a:r>
            <a:r>
              <a:rPr lang="cs-CZ" sz="1600" dirty="0"/>
              <a:t>počet druhů velkého území, např. celého kontinentu. Na obr. je gama diverzita rovna 12 druhům. </a:t>
            </a:r>
          </a:p>
        </p:txBody>
      </p:sp>
      <p:pic>
        <p:nvPicPr>
          <p:cNvPr id="1028" name="Picture 4" descr="http://www.webpages.uidaho.edu/veg_measure/Modules/Lessons/Module%209(Composition&amp;Diversity)/Pix/Plant_T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83" y="5130055"/>
            <a:ext cx="4488581" cy="13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224584" y="4070350"/>
            <a:ext cx="2137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Místo A = 7 druhů</a:t>
            </a:r>
          </a:p>
          <a:p>
            <a:r>
              <a:rPr lang="cs-CZ" dirty="0"/>
              <a:t>Místo  B = 5 druhů</a:t>
            </a:r>
          </a:p>
          <a:p>
            <a:r>
              <a:rPr lang="cs-CZ" dirty="0"/>
              <a:t>místo C = 7 druhů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452276" y="4070350"/>
            <a:ext cx="2314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vs B = 8 </a:t>
            </a:r>
            <a:r>
              <a:rPr lang="cs-CZ" dirty="0"/>
              <a:t>druhů</a:t>
            </a:r>
            <a:endParaRPr lang="en-US" dirty="0"/>
          </a:p>
          <a:p>
            <a:r>
              <a:rPr lang="en-US" dirty="0"/>
              <a:t>B vs C = 4 </a:t>
            </a:r>
            <a:r>
              <a:rPr lang="cs-CZ" dirty="0"/>
              <a:t>druhy</a:t>
            </a:r>
            <a:endParaRPr lang="en-US" dirty="0"/>
          </a:p>
          <a:p>
            <a:r>
              <a:rPr lang="en-US" dirty="0"/>
              <a:t>A vs C = 10 </a:t>
            </a:r>
            <a:r>
              <a:rPr lang="cs-CZ" dirty="0"/>
              <a:t>druhů</a:t>
            </a:r>
          </a:p>
        </p:txBody>
      </p:sp>
    </p:spTree>
    <p:extLst>
      <p:ext uri="{BB962C8B-B14F-4D97-AF65-F5344CB8AC3E}">
        <p14:creationId xmlns:p14="http://schemas.microsoft.com/office/powerpoint/2010/main" val="2503104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7"/>
          <a:stretch/>
        </p:blipFill>
        <p:spPr>
          <a:xfrm>
            <a:off x="-1" y="0"/>
            <a:ext cx="5785503" cy="688474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096000" y="37364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Komunity mikrobů v ústní dutině a ve stolici jsou obzvláště druhově bohaté</a:t>
            </a:r>
          </a:p>
          <a:p>
            <a:r>
              <a:rPr lang="cs-CZ" dirty="0">
                <a:latin typeface="Times New Roman" panose="02020603050405020304" pitchFamily="18" charset="0"/>
              </a:rPr>
              <a:t>naopak ve vagíně je druhová bohatost nízká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11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Lidská </a:t>
            </a:r>
            <a:r>
              <a:rPr lang="cs-CZ" dirty="0" err="1">
                <a:solidFill>
                  <a:srgbClr val="FF0000"/>
                </a:solidFill>
              </a:rPr>
              <a:t>mikrobiota</a:t>
            </a:r>
            <a:endParaRPr lang="cs-CZ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cs-CZ" dirty="0"/>
              <a:t>= specifická komunita mikrobů přebývajících uvnitř nebo na těle člověka zahrnující </a:t>
            </a:r>
          </a:p>
          <a:p>
            <a:pPr lvl="2">
              <a:defRPr/>
            </a:pPr>
            <a:r>
              <a:rPr lang="cs-CZ" dirty="0"/>
              <a:t>baktérie</a:t>
            </a:r>
          </a:p>
          <a:p>
            <a:pPr lvl="2">
              <a:defRPr/>
            </a:pPr>
            <a:r>
              <a:rPr lang="cs-CZ" dirty="0" err="1"/>
              <a:t>archaea</a:t>
            </a:r>
            <a:endParaRPr lang="cs-CZ" dirty="0"/>
          </a:p>
          <a:p>
            <a:pPr lvl="2">
              <a:defRPr/>
            </a:pPr>
            <a:r>
              <a:rPr lang="cs-CZ" dirty="0"/>
              <a:t>eukaryotické viry</a:t>
            </a:r>
          </a:p>
          <a:p>
            <a:pPr lvl="2">
              <a:defRPr/>
            </a:pPr>
            <a:r>
              <a:rPr lang="cs-CZ" dirty="0"/>
              <a:t>bakteriofágy</a:t>
            </a:r>
          </a:p>
          <a:p>
            <a:pPr lvl="2">
              <a:defRPr/>
            </a:pPr>
            <a:r>
              <a:rPr lang="cs-CZ" dirty="0" err="1"/>
              <a:t>mikroeukaryota</a:t>
            </a:r>
            <a:r>
              <a:rPr lang="cs-CZ" dirty="0"/>
              <a:t> </a:t>
            </a:r>
          </a:p>
          <a:p>
            <a:pPr lvl="3">
              <a:defRPr/>
            </a:pPr>
            <a:r>
              <a:rPr lang="cs-CZ" dirty="0" err="1"/>
              <a:t>fungi</a:t>
            </a:r>
            <a:endParaRPr lang="cs-CZ" dirty="0"/>
          </a:p>
          <a:p>
            <a:pPr lvl="3">
              <a:defRPr/>
            </a:pPr>
            <a:r>
              <a:rPr lang="cs-CZ" dirty="0"/>
              <a:t>protozoa</a:t>
            </a:r>
          </a:p>
          <a:p>
            <a:pPr lvl="1">
              <a:defRPr/>
            </a:pPr>
            <a:r>
              <a:rPr lang="cs-CZ" dirty="0">
                <a:solidFill>
                  <a:srgbClr val="FF0000"/>
                </a:solidFill>
              </a:rPr>
              <a:t>Lidský </a:t>
            </a:r>
            <a:r>
              <a:rPr lang="cs-CZ" dirty="0" err="1">
                <a:solidFill>
                  <a:srgbClr val="FF0000"/>
                </a:solidFill>
              </a:rPr>
              <a:t>mikrobiom</a:t>
            </a:r>
            <a:endParaRPr lang="cs-CZ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cs-CZ" dirty="0"/>
              <a:t>= všechny geny, které obsahuje lidská </a:t>
            </a:r>
            <a:r>
              <a:rPr lang="cs-CZ" dirty="0" err="1"/>
              <a:t>mikrobiota</a:t>
            </a:r>
            <a:r>
              <a:rPr lang="cs-CZ" dirty="0"/>
              <a:t> </a:t>
            </a:r>
            <a:r>
              <a:rPr lang="cs-CZ" sz="1300" dirty="0"/>
              <a:t>https://www.coursera.org/learn/microbiome/lecture/EFtJY/the-human-microbiome</a:t>
            </a:r>
          </a:p>
        </p:txBody>
      </p:sp>
    </p:spTree>
    <p:extLst>
      <p:ext uri="{BB962C8B-B14F-4D97-AF65-F5344CB8AC3E}">
        <p14:creationId xmlns:p14="http://schemas.microsoft.com/office/powerpoint/2010/main" val="4020008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7"/>
          <a:stretch/>
        </p:blipFill>
        <p:spPr>
          <a:xfrm>
            <a:off x="-1" y="0"/>
            <a:ext cx="5785503" cy="6884748"/>
          </a:xfrm>
          <a:prstGeom prst="rect">
            <a:avLst/>
          </a:prstGeom>
        </p:spPr>
      </p:pic>
      <p:pic>
        <p:nvPicPr>
          <p:cNvPr id="2052" name="Picture 4" descr="Superficial Veins of the Arm under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99" y="0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19387" y="354462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cs-CZ" dirty="0">
                <a:latin typeface="Times New Roman" panose="02020603050405020304" pitchFamily="18" charset="0"/>
              </a:rPr>
              <a:t>sliny mají nejvyšší alfa diverzitu </a:t>
            </a:r>
            <a:r>
              <a:rPr lang="cs-CZ" dirty="0" err="1">
                <a:latin typeface="Times New Roman" panose="02020603050405020304" pitchFamily="18" charset="0"/>
              </a:rPr>
              <a:t>OTUs</a:t>
            </a:r>
            <a:r>
              <a:rPr lang="cs-CZ" dirty="0">
                <a:latin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</a:rPr>
              <a:t>Operational Taxonomic Units</a:t>
            </a:r>
            <a:r>
              <a:rPr lang="cs-CZ" dirty="0">
                <a:latin typeface="Times New Roman" panose="02020603050405020304" pitchFamily="18" charset="0"/>
              </a:rPr>
              <a:t>, zhruba řečeno druhů)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</a:rPr>
              <a:t>ale jednu z nejnižších beta diverzit – i když tedy vzorek slin každého jednotlivce obsahoval velký počet druhů, různí lidé obsahovali druhově velmi podobné komunity mikrobů. </a:t>
            </a:r>
          </a:p>
          <a:p>
            <a:r>
              <a:rPr lang="cs-CZ" dirty="0">
                <a:latin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</a:rPr>
              <a:t>ntecubital</a:t>
            </a:r>
            <a:r>
              <a:rPr lang="en-US" dirty="0">
                <a:latin typeface="Times New Roman" panose="02020603050405020304" pitchFamily="18" charset="0"/>
              </a:rPr>
              <a:t> fossae (</a:t>
            </a:r>
            <a:r>
              <a:rPr lang="cs-CZ" dirty="0">
                <a:latin typeface="Times New Roman" panose="02020603050405020304" pitchFamily="18" charset="0"/>
              </a:rPr>
              <a:t>kůže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</a:rPr>
              <a:t>vykazovala naopak velkou beta diverzitu, ale průměrnou alfa diverzitu.</a:t>
            </a:r>
          </a:p>
          <a:p>
            <a:r>
              <a:rPr lang="cs-CZ" dirty="0">
                <a:latin typeface="Times New Roman" panose="02020603050405020304" pitchFamily="18" charset="0"/>
              </a:rPr>
              <a:t>Vagína má nejnižší alfa diverzitu a velmi malou beta diverzitu na úrovni rodu, ale velkou na úrovni druhů kvůli velké rozmanitosti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</a:rPr>
              <a:t>Lactobacillus</a:t>
            </a:r>
            <a:r>
              <a:rPr lang="en-US" dirty="0">
                <a:latin typeface="Times New Roman" panose="02020603050405020304" pitchFamily="18" charset="0"/>
              </a:rPr>
              <a:t> spp.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977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b="13301"/>
          <a:stretch/>
        </p:blipFill>
        <p:spPr>
          <a:xfrm>
            <a:off x="-1" y="0"/>
            <a:ext cx="5295791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534826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Rozdíly ve složení mikrobiálních komunit u jednoho člověka v průběhu času se ukázaly malé, menší než rozdíly mezi různými lidmi.</a:t>
            </a:r>
          </a:p>
          <a:p>
            <a:r>
              <a:rPr lang="cs-CZ" dirty="0">
                <a:latin typeface="Times New Roman" panose="02020603050405020304" pitchFamily="18" charset="0"/>
              </a:rPr>
              <a:t>Jedinečnost mikrobiální komunity každého člověka se zdá stabilní v průběhu času, což může být další důležitý rys, který složení </a:t>
            </a:r>
            <a:r>
              <a:rPr lang="cs-CZ" dirty="0" err="1">
                <a:latin typeface="Times New Roman" panose="02020603050405020304" pitchFamily="18" charset="0"/>
              </a:rPr>
              <a:t>mikrobiomu</a:t>
            </a:r>
            <a:r>
              <a:rPr lang="cs-CZ" dirty="0">
                <a:latin typeface="Times New Roman" panose="02020603050405020304" pitchFamily="18" charset="0"/>
              </a:rPr>
              <a:t> asociuje se zdravím.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825383" y="5197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Různé komunity mikrobů osídlují různé části těla (oblast ústní, nosní, kůže, GIT, vaginální)</a:t>
            </a:r>
          </a:p>
        </p:txBody>
      </p:sp>
    </p:spTree>
    <p:extLst>
      <p:ext uri="{BB962C8B-B14F-4D97-AF65-F5344CB8AC3E}">
        <p14:creationId xmlns:p14="http://schemas.microsoft.com/office/powerpoint/2010/main" val="602836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01600"/>
            <a:ext cx="8317389" cy="54991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5657671"/>
            <a:ext cx="1209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1: The characteristics of human microbiota change over time in response to varying environmental conditions and life stages. Image courtesy: US National Library of Medicine. Image source: </a:t>
            </a:r>
            <a:r>
              <a:rPr lang="en-US" dirty="0" err="1"/>
              <a:t>Ottman</a:t>
            </a:r>
            <a:r>
              <a:rPr lang="en-US" dirty="0"/>
              <a:t> N, </a:t>
            </a:r>
            <a:r>
              <a:rPr lang="en-US" dirty="0" err="1"/>
              <a:t>Smidt</a:t>
            </a:r>
            <a:r>
              <a:rPr lang="en-US" dirty="0"/>
              <a:t> H, de </a:t>
            </a:r>
            <a:r>
              <a:rPr lang="en-US" dirty="0" err="1"/>
              <a:t>Vos</a:t>
            </a:r>
            <a:r>
              <a:rPr lang="en-US" dirty="0"/>
              <a:t> WM and </a:t>
            </a:r>
            <a:r>
              <a:rPr lang="en-US" dirty="0" err="1"/>
              <a:t>Belzer</a:t>
            </a:r>
            <a:r>
              <a:rPr lang="en-US" dirty="0"/>
              <a:t> C (2012) The function of our microbiota: who is out there and what do they do? Front. Cell. Inf. </a:t>
            </a:r>
            <a:r>
              <a:rPr lang="en-US" dirty="0" err="1"/>
              <a:t>Microbio</a:t>
            </a:r>
            <a:r>
              <a:rPr lang="en-US" dirty="0"/>
              <a:t>. 2:104. </a:t>
            </a:r>
            <a:r>
              <a:rPr lang="en-US" dirty="0" err="1"/>
              <a:t>doi</a:t>
            </a:r>
            <a:r>
              <a:rPr lang="en-US" dirty="0"/>
              <a:t>: 10.3389/fcimb.2012.00104.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431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kin microbi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17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01541" y="559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 taxa were observed to be universally present among all body habitats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376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70774" y="1049857"/>
            <a:ext cx="1084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Každá zkoumaná oblast lidského těla u skoro každého zkoumaného jednotlivce je charakterizována jedním nebo několika signálními druhy, které zakládají pluralitu celé komunity.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063" t="6725" r="3683" b="41312"/>
          <a:stretch/>
        </p:blipFill>
        <p:spPr>
          <a:xfrm>
            <a:off x="524416" y="2076629"/>
            <a:ext cx="11157686" cy="4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77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Diverzita mikrobů na daném místě těla může být definována jako počet druhů a počet jedinců různých druhů a tato diverzita může být spojena s některými nemocemi.  </a:t>
            </a:r>
          </a:p>
          <a:p>
            <a:pPr lvl="1"/>
            <a:r>
              <a:rPr lang="cs-CZ" dirty="0"/>
              <a:t>nízká diverzita v GIT s obezitou a </a:t>
            </a:r>
            <a:r>
              <a:rPr lang="en-US" dirty="0" err="1"/>
              <a:t>idiopatick</a:t>
            </a:r>
            <a:r>
              <a:rPr lang="cs-CZ" dirty="0" err="1"/>
              <a:t>ými</a:t>
            </a:r>
            <a:r>
              <a:rPr lang="en-US" dirty="0"/>
              <a:t> </a:t>
            </a:r>
            <a:r>
              <a:rPr lang="en-US" dirty="0" err="1"/>
              <a:t>střevní</a:t>
            </a:r>
            <a:r>
              <a:rPr lang="cs-CZ" dirty="0"/>
              <a:t>mi</a:t>
            </a:r>
            <a:r>
              <a:rPr lang="en-US" dirty="0"/>
              <a:t> </a:t>
            </a:r>
            <a:r>
              <a:rPr lang="en-US" dirty="0" err="1"/>
              <a:t>záněty</a:t>
            </a:r>
            <a:r>
              <a:rPr lang="en-US" dirty="0"/>
              <a:t> (IBD z </a:t>
            </a:r>
            <a:r>
              <a:rPr lang="en-US" dirty="0" err="1"/>
              <a:t>angl.</a:t>
            </a:r>
            <a:r>
              <a:rPr lang="en-US" dirty="0"/>
              <a:t> Inflammatory Bowel Disease)</a:t>
            </a:r>
            <a:endParaRPr lang="cs-CZ" dirty="0"/>
          </a:p>
          <a:p>
            <a:pPr lvl="1"/>
            <a:r>
              <a:rPr lang="cs-CZ" dirty="0"/>
              <a:t>vysoká diverzita ve vagíně s bakteriálními </a:t>
            </a:r>
            <a:r>
              <a:rPr lang="cs-CZ" dirty="0" err="1"/>
              <a:t>vaginózami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454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z této diversity zůstává nevysvětleno, ačkoli dieta, prostředí, genetika hostitele a raná mikrobiální nálož mohou být všechny zahrnuty. </a:t>
            </a:r>
          </a:p>
          <a:p>
            <a:r>
              <a:rPr lang="en-US" sz="1200" dirty="0"/>
              <a:t>The Human Microbiome Project Consortium</a:t>
            </a:r>
            <a:r>
              <a:rPr lang="cs-CZ" sz="1200" dirty="0"/>
              <a:t> (2012)  </a:t>
            </a:r>
            <a:r>
              <a:rPr lang="en-US" sz="1200" dirty="0"/>
              <a:t>Structure, Function and Diversity of the Healthy Human Microbiome</a:t>
            </a:r>
            <a:r>
              <a:rPr lang="cs-CZ" sz="1200" dirty="0"/>
              <a:t>. </a:t>
            </a:r>
            <a:r>
              <a:rPr lang="en-US" sz="1200" i="1" dirty="0"/>
              <a:t>Nature</a:t>
            </a:r>
            <a:r>
              <a:rPr lang="en-US" sz="1200" dirty="0"/>
              <a:t>. 2012 Jun 14; 486(7402): 207–214.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832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OSA GIT-MOZEK-MIKROBIOM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623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Osa </a:t>
            </a:r>
            <a:r>
              <a:rPr lang="cs-CZ" dirty="0">
                <a:solidFill>
                  <a:srgbClr val="FF0000"/>
                </a:solidFill>
              </a:rPr>
              <a:t>GIT-mozek-</a:t>
            </a:r>
            <a:r>
              <a:rPr lang="cs-CZ" dirty="0" err="1">
                <a:solidFill>
                  <a:srgbClr val="FF0000"/>
                </a:solidFill>
              </a:rPr>
              <a:t>mikrobiom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mikrobiota</a:t>
            </a:r>
            <a:r>
              <a:rPr lang="cs-CZ" dirty="0"/>
              <a:t> GIT interagují z Centrálním nervovým systémem </a:t>
            </a:r>
            <a:r>
              <a:rPr lang="en-US" dirty="0"/>
              <a:t>(CNS). </a:t>
            </a:r>
            <a:endParaRPr lang="cs-CZ" dirty="0"/>
          </a:p>
          <a:p>
            <a:r>
              <a:rPr lang="cs-CZ" dirty="0"/>
              <a:t>psychické zdraví a dokonce neurologický vývoj mohou utvářet a naopak být utvářeny složením a chováním těchto baktérií. </a:t>
            </a:r>
          </a:p>
          <a:p>
            <a:r>
              <a:rPr lang="cs-CZ" dirty="0"/>
              <a:t>Syndrom dráždivého střeva - I</a:t>
            </a:r>
            <a:r>
              <a:rPr lang="en-US" dirty="0" err="1"/>
              <a:t>rritable</a:t>
            </a:r>
            <a:r>
              <a:rPr lang="en-US" dirty="0"/>
              <a:t> bowel syndrome (IBS), </a:t>
            </a:r>
            <a:r>
              <a:rPr lang="cs-CZ" dirty="0"/>
              <a:t>zácpa nebo průjmy často koexistují s psychiatrickými problémy, jak oje úzkost a posttraumatický stres. </a:t>
            </a:r>
          </a:p>
          <a:p>
            <a:r>
              <a:rPr lang="cs-CZ" dirty="0"/>
              <a:t>studiu u lidí postižených IBS ukazují, že dávka probiotických baktérií může zmírnit bolestivý </a:t>
            </a:r>
            <a:r>
              <a:rPr lang="cs-CZ" dirty="0" err="1"/>
              <a:t>dyskomfort</a:t>
            </a:r>
            <a:r>
              <a:rPr lang="cs-CZ" dirty="0"/>
              <a:t> a psychiatrické symptomy.  </a:t>
            </a:r>
          </a:p>
          <a:p>
            <a:endParaRPr lang="en-US" dirty="0"/>
          </a:p>
          <a:p>
            <a:r>
              <a:rPr lang="en-US" sz="1400" dirty="0"/>
              <a:t>Eisenstein</a:t>
            </a:r>
            <a:r>
              <a:rPr lang="cs-CZ" sz="1400" dirty="0"/>
              <a:t>, M., (2016)</a:t>
            </a:r>
            <a:r>
              <a:rPr lang="en-US" sz="1400" dirty="0"/>
              <a:t> Microbiome: Bacterial broadband</a:t>
            </a:r>
            <a:r>
              <a:rPr lang="cs-CZ" sz="1400" dirty="0"/>
              <a:t>. </a:t>
            </a:r>
            <a:r>
              <a:rPr lang="en-US" sz="1400" i="1" dirty="0"/>
              <a:t>Nature</a:t>
            </a:r>
            <a:r>
              <a:rPr lang="en-US" sz="1400" dirty="0"/>
              <a:t> 533, S104–S106 (19 May 2016) doi:10.1038/533S104a</a:t>
            </a:r>
            <a:r>
              <a:rPr lang="cs-CZ" sz="1400" dirty="0"/>
              <a:t>. </a:t>
            </a:r>
            <a:r>
              <a:rPr lang="en-US" sz="1400" dirty="0"/>
              <a:t>Published online 18 May 2016</a:t>
            </a:r>
            <a:endParaRPr lang="cs-CZ" sz="1400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2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Osa </a:t>
            </a:r>
            <a:r>
              <a:rPr lang="cs-CZ" dirty="0">
                <a:solidFill>
                  <a:srgbClr val="FF0000"/>
                </a:solidFill>
              </a:rPr>
              <a:t>GIT-mozek-</a:t>
            </a:r>
            <a:r>
              <a:rPr lang="cs-CZ" dirty="0" err="1">
                <a:solidFill>
                  <a:srgbClr val="FF0000"/>
                </a:solidFill>
              </a:rPr>
              <a:t>mikrobiom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Střevní stěna udržuje obousměrnou komunikaci s CNS skrze </a:t>
            </a:r>
            <a:r>
              <a:rPr lang="cs-CZ" dirty="0" err="1"/>
              <a:t>nervus</a:t>
            </a:r>
            <a:r>
              <a:rPr lang="cs-CZ" dirty="0"/>
              <a:t> vagus, který běží od mozkového kmene ke střevu a cestou má vliv na řadu nevědomých úkonů, jako je udržování srdečního rytmu. </a:t>
            </a:r>
          </a:p>
          <a:p>
            <a:r>
              <a:rPr lang="cs-CZ" dirty="0" err="1"/>
              <a:t>Nervus</a:t>
            </a:r>
            <a:r>
              <a:rPr lang="cs-CZ" dirty="0"/>
              <a:t> vagus také přenáší důležité signály, které jsou odpovědí na stres. </a:t>
            </a:r>
            <a:r>
              <a:rPr lang="cs-CZ" dirty="0" err="1"/>
              <a:t>Interkace</a:t>
            </a:r>
            <a:r>
              <a:rPr lang="cs-CZ" dirty="0"/>
              <a:t> </a:t>
            </a:r>
            <a:r>
              <a:rPr lang="cs-CZ" dirty="0" err="1"/>
              <a:t>n.vagus</a:t>
            </a:r>
            <a:r>
              <a:rPr lang="cs-CZ" dirty="0"/>
              <a:t> se střevem </a:t>
            </a:r>
            <a:r>
              <a:rPr lang="cs-CZ" dirty="0" err="1"/>
              <a:t>reuluje</a:t>
            </a:r>
            <a:r>
              <a:rPr lang="cs-CZ" dirty="0"/>
              <a:t> skoro každý aspekt průchodu materiálu skrze obě střeva – což vysvětluje, proč jsou problémy spojené s CNS tak často doprovázeny zažívacími obtížemi. </a:t>
            </a:r>
          </a:p>
        </p:txBody>
      </p:sp>
    </p:spTree>
    <p:extLst>
      <p:ext uri="{BB962C8B-B14F-4D97-AF65-F5344CB8AC3E}">
        <p14:creationId xmlns:p14="http://schemas.microsoft.com/office/powerpoint/2010/main" val="161416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22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pokud tedy mluvíme o lidské </a:t>
            </a:r>
            <a:r>
              <a:rPr lang="cs-CZ" altLang="cs-CZ" dirty="0" err="1"/>
              <a:t>mikrobiotě</a:t>
            </a:r>
            <a:r>
              <a:rPr lang="cs-CZ" altLang="cs-CZ" dirty="0"/>
              <a:t>, mluvíme na úrovni organismů</a:t>
            </a:r>
          </a:p>
          <a:p>
            <a:r>
              <a:rPr lang="cs-CZ" altLang="cs-CZ" dirty="0"/>
              <a:t>pokud mluvíme o lidském </a:t>
            </a:r>
            <a:r>
              <a:rPr lang="cs-CZ" altLang="cs-CZ" dirty="0" err="1"/>
              <a:t>mikrobiomu</a:t>
            </a:r>
            <a:r>
              <a:rPr lang="cs-CZ" altLang="cs-CZ" dirty="0"/>
              <a:t>, mluvíme na úrovni genů</a:t>
            </a:r>
          </a:p>
        </p:txBody>
      </p:sp>
    </p:spTree>
    <p:extLst>
      <p:ext uri="{BB962C8B-B14F-4D97-AF65-F5344CB8AC3E}">
        <p14:creationId xmlns:p14="http://schemas.microsoft.com/office/powerpoint/2010/main" val="606200549"/>
      </p:ext>
    </p:extLst>
  </p:cSld>
  <p:clrMapOvr>
    <a:masterClrMapping/>
  </p:clrMapOvr>
  <p:transition spd="slow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Osa </a:t>
            </a:r>
            <a:r>
              <a:rPr lang="cs-CZ" dirty="0">
                <a:solidFill>
                  <a:srgbClr val="FF0000"/>
                </a:solidFill>
              </a:rPr>
              <a:t>GIT-mozek-</a:t>
            </a:r>
            <a:r>
              <a:rPr lang="cs-CZ" dirty="0" err="1">
                <a:solidFill>
                  <a:srgbClr val="FF0000"/>
                </a:solidFill>
              </a:rPr>
              <a:t>mikrobiom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naopak ze střeva do mozku směřují zpětnovazebné signály, které jdou ovšem mnohem dál za obvyklou představu signálů hlad/nasycení; abnormality v trávicím systému mohou přímo ovlivnit jak kognitivní, tak i emocionální stav člověka. </a:t>
            </a:r>
          </a:p>
          <a:p>
            <a:r>
              <a:rPr lang="cs-CZ" dirty="0"/>
              <a:t>V CNS probíhají strukturální a funkční změny asociované s IBS, zejména v oblastech mozku spojovanými s bolestí a </a:t>
            </a:r>
            <a:r>
              <a:rPr lang="cs-CZ" dirty="0" err="1"/>
              <a:t>dyskomfortem</a:t>
            </a:r>
            <a:r>
              <a:rPr lang="cs-CZ" dirty="0"/>
              <a:t>. </a:t>
            </a:r>
          </a:p>
          <a:p>
            <a:r>
              <a:rPr lang="cs-CZ" dirty="0"/>
              <a:t>u mnoha lidí je IBS asociovaný s psychiatrickými problémy, a u některých úspěšná léčba cílená na mentální zdraví zlepšila rovněž jejich gastrointestinální symptomy. </a:t>
            </a:r>
          </a:p>
        </p:txBody>
      </p:sp>
    </p:spTree>
    <p:extLst>
      <p:ext uri="{BB962C8B-B14F-4D97-AF65-F5344CB8AC3E}">
        <p14:creationId xmlns:p14="http://schemas.microsoft.com/office/powerpoint/2010/main" val="3926149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Osa </a:t>
            </a:r>
            <a:r>
              <a:rPr lang="cs-CZ" dirty="0">
                <a:solidFill>
                  <a:srgbClr val="FF0000"/>
                </a:solidFill>
              </a:rPr>
              <a:t>GIT-mozek-</a:t>
            </a:r>
            <a:r>
              <a:rPr lang="cs-CZ" dirty="0" err="1">
                <a:solidFill>
                  <a:srgbClr val="FF0000"/>
                </a:solidFill>
              </a:rPr>
              <a:t>mikrobiom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IBS: redukce počtu „dobrých“ druhů, jako např. rodu </a:t>
            </a:r>
            <a:r>
              <a:rPr lang="en-US" i="1" dirty="0"/>
              <a:t>Bifidobacterium</a:t>
            </a:r>
            <a:r>
              <a:rPr lang="en-US" dirty="0"/>
              <a:t>, </a:t>
            </a:r>
            <a:r>
              <a:rPr lang="cs-CZ" dirty="0"/>
              <a:t>které typicky tvoří základ zdravé </a:t>
            </a:r>
            <a:r>
              <a:rPr lang="cs-CZ" dirty="0" err="1"/>
              <a:t>mikrobioty</a:t>
            </a:r>
            <a:r>
              <a:rPr lang="cs-CZ" dirty="0"/>
              <a:t>, a vzestup rodu </a:t>
            </a:r>
            <a:r>
              <a:rPr lang="en-US" i="1" dirty="0" err="1"/>
              <a:t>Ruminococcus</a:t>
            </a:r>
            <a:r>
              <a:rPr lang="cs-CZ" dirty="0"/>
              <a:t>, který je typicky spojován s infekcemi. </a:t>
            </a:r>
          </a:p>
          <a:p>
            <a:r>
              <a:rPr lang="cs-CZ" dirty="0"/>
              <a:t>Zdravá </a:t>
            </a:r>
            <a:r>
              <a:rPr lang="cs-CZ" dirty="0" err="1"/>
              <a:t>mikrobiota</a:t>
            </a:r>
            <a:r>
              <a:rPr lang="cs-CZ" dirty="0"/>
              <a:t> spolupracuje s epitelovými buňkami střevní stěny a udržují ji funkční. Destabilizace tohoto vztahu vede ke změněným stavům trávení a exkrece – což jsou definující symptomy IBS. </a:t>
            </a:r>
          </a:p>
          <a:p>
            <a:r>
              <a:rPr lang="cs-CZ" dirty="0" err="1"/>
              <a:t>Mikrobiota</a:t>
            </a:r>
            <a:r>
              <a:rPr lang="cs-CZ" dirty="0"/>
              <a:t> také ovlivňují produkci serotoninu – což je mimořádné zjištění, neboť tento </a:t>
            </a:r>
            <a:r>
              <a:rPr lang="cs-CZ" dirty="0" err="1"/>
              <a:t>neurotransmitter</a:t>
            </a:r>
            <a:r>
              <a:rPr lang="cs-CZ" dirty="0"/>
              <a:t> hraje centrální roli v motorice střev a při trávení, ovšem také při různých kognitivních poruchách a poruchách nálad. </a:t>
            </a:r>
          </a:p>
        </p:txBody>
      </p:sp>
    </p:spTree>
    <p:extLst>
      <p:ext uri="{BB962C8B-B14F-4D97-AF65-F5344CB8AC3E}">
        <p14:creationId xmlns:p14="http://schemas.microsoft.com/office/powerpoint/2010/main" val="4282255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Osa </a:t>
            </a:r>
            <a:r>
              <a:rPr lang="cs-CZ" dirty="0">
                <a:solidFill>
                  <a:srgbClr val="FF0000"/>
                </a:solidFill>
              </a:rPr>
              <a:t>GIT-mozek-</a:t>
            </a:r>
            <a:r>
              <a:rPr lang="cs-CZ" dirty="0" err="1">
                <a:solidFill>
                  <a:srgbClr val="FF0000"/>
                </a:solidFill>
              </a:rPr>
              <a:t>mikrobiom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Zhruba 95% serotoninu je produkováno v trávicí soustavě.</a:t>
            </a:r>
          </a:p>
          <a:p>
            <a:r>
              <a:rPr lang="cs-CZ" dirty="0"/>
              <a:t>u myší bylo zjištěno, že určitá skupina střevních baktérií má přímý vliv na syntézu serotoninu a jeho uvolňování. </a:t>
            </a:r>
          </a:p>
          <a:p>
            <a:r>
              <a:rPr lang="cs-CZ" dirty="0"/>
              <a:t>Tyto buňky produkující serotonin mohou být vnímány jako hlavní centrum komunikace mezi střevem a mozkem, protože tyto buňky jsou vystaveny všemu, co jíme, signálům produkovanými střevními baktériemi, a inervovány napojeními na  n. vagus. </a:t>
            </a:r>
          </a:p>
        </p:txBody>
      </p:sp>
      <p:pic>
        <p:nvPicPr>
          <p:cNvPr id="1026" name="Picture 2" descr="Serotonin (5-HT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15" y="176812"/>
            <a:ext cx="1707075" cy="12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39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0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9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mikrobiota</a:t>
            </a:r>
            <a:r>
              <a:rPr lang="cs-CZ" dirty="0"/>
              <a:t> trávicího traktu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060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Mikrobiom</a:t>
            </a:r>
            <a:r>
              <a:rPr lang="cs-CZ" dirty="0"/>
              <a:t> v GIT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katalog genů lidského </a:t>
            </a:r>
            <a:r>
              <a:rPr lang="cs-CZ" dirty="0" err="1"/>
              <a:t>mikrobiomu</a:t>
            </a:r>
            <a:r>
              <a:rPr lang="cs-CZ" dirty="0"/>
              <a:t> v GIT vznikl v roce 2010</a:t>
            </a:r>
          </a:p>
          <a:p>
            <a:pPr lvl="1"/>
            <a:r>
              <a:rPr lang="cs-CZ" dirty="0"/>
              <a:t>jednalo se o analýzu 124 Evropanů</a:t>
            </a:r>
          </a:p>
          <a:p>
            <a:pPr lvl="1"/>
            <a:r>
              <a:rPr lang="cs-CZ" dirty="0"/>
              <a:t>katalog obsahoval 3,3 miliónu genů (přes 99% bakteriálních, zbytek virového a eukaryotického původu) </a:t>
            </a:r>
          </a:p>
          <a:p>
            <a:r>
              <a:rPr lang="cs-CZ" dirty="0"/>
              <a:t>2014 </a:t>
            </a:r>
          </a:p>
          <a:p>
            <a:pPr lvl="1"/>
            <a:r>
              <a:rPr lang="cs-CZ" dirty="0"/>
              <a:t>9,9 miliónu genů</a:t>
            </a:r>
          </a:p>
          <a:p>
            <a:pPr lvl="1"/>
            <a:r>
              <a:rPr lang="cs-CZ" dirty="0"/>
              <a:t>asi 1 000 lidí z Evropy, Asie a Severní Ameriky</a:t>
            </a:r>
          </a:p>
          <a:p>
            <a:pPr lvl="1"/>
            <a:r>
              <a:rPr lang="cs-CZ" dirty="0"/>
              <a:t>počet genů nalezených alespoň u 5% zkoumaných jedinců vzrostl nepatrně</a:t>
            </a:r>
          </a:p>
          <a:p>
            <a:pPr lvl="1"/>
            <a:r>
              <a:rPr lang="cs-CZ" dirty="0"/>
              <a:t>počet genů nalezených jen u několika jedinců stoupá neustále, zatím bez známek saturace.</a:t>
            </a:r>
          </a:p>
          <a:p>
            <a:r>
              <a:rPr lang="cs-CZ" sz="1500" dirty="0" err="1"/>
              <a:t>Li</a:t>
            </a:r>
            <a:r>
              <a:rPr lang="cs-CZ" sz="1500" dirty="0"/>
              <a:t>, J.,   </a:t>
            </a:r>
            <a:r>
              <a:rPr lang="cs-CZ" sz="1500" dirty="0" err="1"/>
              <a:t>Jia</a:t>
            </a:r>
            <a:r>
              <a:rPr lang="cs-CZ" sz="1500" dirty="0"/>
              <a:t>, H.,  </a:t>
            </a:r>
            <a:r>
              <a:rPr lang="cs-CZ" sz="1500" dirty="0" err="1"/>
              <a:t>Cai</a:t>
            </a:r>
            <a:r>
              <a:rPr lang="cs-CZ" sz="1500" dirty="0"/>
              <a:t>, X., </a:t>
            </a:r>
            <a:r>
              <a:rPr lang="cs-CZ" sz="1500" dirty="0" err="1"/>
              <a:t>Zhong</a:t>
            </a:r>
            <a:r>
              <a:rPr lang="cs-CZ" sz="1500" dirty="0"/>
              <a:t>, H., </a:t>
            </a:r>
            <a:r>
              <a:rPr lang="cs-CZ" sz="1500" dirty="0" err="1"/>
              <a:t>Feng</a:t>
            </a:r>
            <a:r>
              <a:rPr lang="cs-CZ" sz="1500" dirty="0"/>
              <a:t>, Q., et al. (2014) </a:t>
            </a:r>
            <a:r>
              <a:rPr lang="cs-CZ" sz="1500" dirty="0" err="1"/>
              <a:t>An</a:t>
            </a:r>
            <a:r>
              <a:rPr lang="cs-CZ" sz="1500" dirty="0"/>
              <a:t> </a:t>
            </a:r>
            <a:r>
              <a:rPr lang="cs-CZ" sz="1500" dirty="0" err="1"/>
              <a:t>integrated</a:t>
            </a:r>
            <a:r>
              <a:rPr lang="cs-CZ" sz="1500" dirty="0"/>
              <a:t> reference gene </a:t>
            </a:r>
            <a:r>
              <a:rPr lang="cs-CZ" sz="1500" dirty="0" err="1"/>
              <a:t>catalog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human</a:t>
            </a:r>
            <a:r>
              <a:rPr lang="cs-CZ" sz="1500" dirty="0"/>
              <a:t> gut </a:t>
            </a:r>
            <a:r>
              <a:rPr lang="cs-CZ" sz="1500" dirty="0" err="1"/>
              <a:t>microbiome</a:t>
            </a:r>
            <a:r>
              <a:rPr lang="cs-CZ" sz="1500" dirty="0"/>
              <a:t>. </a:t>
            </a:r>
            <a:r>
              <a:rPr lang="cs-CZ" sz="1500" i="1" dirty="0" err="1"/>
              <a:t>Nat</a:t>
            </a:r>
            <a:r>
              <a:rPr lang="cs-CZ" sz="1500" i="1" dirty="0"/>
              <a:t>. </a:t>
            </a:r>
            <a:r>
              <a:rPr lang="cs-CZ" sz="1500" i="1" dirty="0" err="1"/>
              <a:t>Biotechnol</a:t>
            </a:r>
            <a:r>
              <a:rPr lang="cs-CZ" sz="1500" i="1" dirty="0"/>
              <a:t>., </a:t>
            </a:r>
            <a:r>
              <a:rPr lang="cs-CZ" sz="1500" dirty="0"/>
              <a:t>32 (2014), pp. 834–841 </a:t>
            </a:r>
          </a:p>
        </p:txBody>
      </p:sp>
    </p:spTree>
    <p:extLst>
      <p:ext uri="{BB962C8B-B14F-4D97-AF65-F5344CB8AC3E}">
        <p14:creationId xmlns:p14="http://schemas.microsoft.com/office/powerpoint/2010/main" val="961220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89"/>
            <a:ext cx="12204948" cy="64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21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70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U japonské populace, která byla studována, a která se často živí sushi, byly ve střevních bakteriích nalezeny geny, které se jinak vyskytují jen u mořských bakterií, které se živí mořskými řasami</a:t>
            </a:r>
          </a:p>
          <a:p>
            <a:r>
              <a:rPr lang="cs-CZ" altLang="cs-CZ"/>
              <a:t>Populace u St. Louis v USA, která byla studována, tyto geny ve střevních bakteriích neměla vůbec</a:t>
            </a:r>
          </a:p>
        </p:txBody>
      </p:sp>
    </p:spTree>
    <p:extLst>
      <p:ext uri="{BB962C8B-B14F-4D97-AF65-F5344CB8AC3E}">
        <p14:creationId xmlns:p14="http://schemas.microsoft.com/office/powerpoint/2010/main" val="2720562969"/>
      </p:ext>
    </p:extLst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nges in the microbiome have been linked to obesity, inflammatory bowel diseases, allergies, and asthma, which means the key to treating such disorders could be right under our no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6210"/>
            <a:ext cx="6322100" cy="67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78600" y="5318036"/>
            <a:ext cx="551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Změny v </a:t>
            </a:r>
            <a:r>
              <a:rPr lang="cs-CZ" sz="2400" dirty="0" err="1"/>
              <a:t>mikrobiomu</a:t>
            </a:r>
            <a:r>
              <a:rPr lang="cs-CZ" sz="2400" dirty="0"/>
              <a:t> jsou spojovány s obesitou, IBD, alergiemi a astmatem. </a:t>
            </a:r>
          </a:p>
        </p:txBody>
      </p:sp>
    </p:spTree>
    <p:extLst>
      <p:ext uri="{BB962C8B-B14F-4D97-AF65-F5344CB8AC3E}">
        <p14:creationId xmlns:p14="http://schemas.microsoft.com/office/powerpoint/2010/main" val="161221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Vzorky </a:t>
            </a:r>
            <a:r>
              <a:rPr lang="cs-CZ" dirty="0" err="1"/>
              <a:t>mikrobiomu</a:t>
            </a:r>
            <a:r>
              <a:rPr lang="cs-CZ" dirty="0"/>
              <a:t> z obézního MZ dvojčete vložené do myší vedly k tomu, že zvířata získala na váze způsobem, jakého nedosáhly normální, štíhlejší , myši. </a:t>
            </a:r>
          </a:p>
        </p:txBody>
      </p:sp>
    </p:spTree>
    <p:extLst>
      <p:ext uri="{BB962C8B-B14F-4D97-AF65-F5344CB8AC3E}">
        <p14:creationId xmlns:p14="http://schemas.microsoft.com/office/powerpoint/2010/main" val="232547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tyto všechny mikroorganismy se vyvíjely spolu s hominidy v průběhu evoluce člověka</a:t>
            </a:r>
          </a:p>
        </p:txBody>
      </p:sp>
    </p:spTree>
    <p:extLst>
      <p:ext uri="{BB962C8B-B14F-4D97-AF65-F5344CB8AC3E}">
        <p14:creationId xmlns:p14="http://schemas.microsoft.com/office/powerpoint/2010/main" val="3098486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Dieta</a:t>
            </a:r>
          </a:p>
        </p:txBody>
      </p:sp>
      <p:sp>
        <p:nvSpPr>
          <p:cNvPr id="2181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Francouzští výzkumníci zkoumali vliv diety, a podle složení střevních baktérií dokázali odhadnout, zda a o kolik daná osoba zhubne při aplikaci konkrétní diety </a:t>
            </a:r>
          </a:p>
        </p:txBody>
      </p:sp>
    </p:spTree>
    <p:extLst>
      <p:ext uri="{BB962C8B-B14F-4D97-AF65-F5344CB8AC3E}">
        <p14:creationId xmlns:p14="http://schemas.microsoft.com/office/powerpoint/2010/main" val="2759606120"/>
      </p:ext>
    </p:extLst>
  </p:cSld>
  <p:clrMapOvr>
    <a:masterClrMapping/>
  </p:clrMapOvr>
  <p:transition spd="slow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Clostridium </a:t>
            </a:r>
            <a:r>
              <a:rPr lang="cs-CZ" dirty="0" err="1"/>
              <a:t>difficile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8574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Pokud jsou ostatní baktérie v GIT vybity antibiotiky, zejména </a:t>
            </a:r>
            <a:r>
              <a:rPr lang="cs-CZ" dirty="0" err="1"/>
              <a:t>clindamycinem</a:t>
            </a:r>
            <a:r>
              <a:rPr lang="cs-CZ" dirty="0"/>
              <a:t>, C. </a:t>
            </a:r>
            <a:r>
              <a:rPr lang="cs-CZ" dirty="0" err="1"/>
              <a:t>difficile</a:t>
            </a:r>
            <a:r>
              <a:rPr lang="cs-CZ" dirty="0"/>
              <a:t> se začne nekontrolovatelně množit. </a:t>
            </a:r>
          </a:p>
          <a:p>
            <a:r>
              <a:rPr lang="cs-CZ" dirty="0"/>
              <a:t>Toxiny, které produkuje, dráždí střevní sliznici, způsobují kolitidu, spouští horečku, křeče a průjmy, v nejtěžších případech i sepsi a smrt. </a:t>
            </a:r>
          </a:p>
        </p:txBody>
      </p:sp>
      <p:pic>
        <p:nvPicPr>
          <p:cNvPr id="1028" name="Picture 4" descr="https://www.wired.com/images_blogs/wiredscience/2010/10/cdif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44" y="4457700"/>
            <a:ext cx="6894256" cy="23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782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32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tradičně si myslíme, že E. coli je důležitý mikroorganismus našich střev</a:t>
            </a:r>
          </a:p>
          <a:p>
            <a:pPr lvl="1"/>
            <a:r>
              <a:rPr lang="cs-CZ" altLang="cs-CZ" dirty="0"/>
              <a:t>E. coli ovšem není dominantním hráčem našeho GIT </a:t>
            </a:r>
          </a:p>
          <a:p>
            <a:pPr lvl="1"/>
            <a:r>
              <a:rPr lang="cs-CZ" altLang="cs-CZ" dirty="0"/>
              <a:t>E. coli velmi dobře roste na </a:t>
            </a:r>
            <a:r>
              <a:rPr lang="cs-CZ" altLang="cs-CZ" dirty="0" err="1"/>
              <a:t>Petriho</a:t>
            </a:r>
            <a:r>
              <a:rPr lang="cs-CZ" altLang="cs-CZ" dirty="0"/>
              <a:t> misce </a:t>
            </a:r>
          </a:p>
          <a:p>
            <a:pPr lvl="1"/>
            <a:r>
              <a:rPr lang="cs-CZ" altLang="cs-CZ" dirty="0"/>
              <a:t>u zdravého dospělého člověka je E. coli jen každá milióntá baktérie </a:t>
            </a:r>
            <a:r>
              <a:rPr lang="cs-CZ" altLang="cs-CZ"/>
              <a:t>jeho GIT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070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mikrobiom</a:t>
            </a:r>
            <a:r>
              <a:rPr lang="cs-CZ" dirty="0"/>
              <a:t> a císařský řez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296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Porod císařský řezem je asociován s mírným nárůstem risku pro</a:t>
            </a:r>
          </a:p>
          <a:p>
            <a:pPr lvl="1"/>
            <a:r>
              <a:rPr lang="cs-CZ" dirty="0"/>
              <a:t>alergickou rinitidu</a:t>
            </a:r>
          </a:p>
          <a:p>
            <a:pPr lvl="1"/>
            <a:r>
              <a:rPr lang="cs-CZ" dirty="0"/>
              <a:t>astma</a:t>
            </a:r>
          </a:p>
          <a:p>
            <a:pPr lvl="1"/>
            <a:r>
              <a:rPr lang="cs-CZ" dirty="0"/>
              <a:t>snad i alergie na potraviny/atopie na potraviny</a:t>
            </a:r>
          </a:p>
          <a:p>
            <a:r>
              <a:rPr lang="cs-CZ" dirty="0"/>
              <a:t>avšak nikoli s</a:t>
            </a:r>
          </a:p>
          <a:p>
            <a:pPr lvl="1"/>
            <a:r>
              <a:rPr lang="cs-CZ" dirty="0"/>
              <a:t>atopií po vdechnutí (</a:t>
            </a:r>
            <a:r>
              <a:rPr lang="cs-CZ" dirty="0" err="1"/>
              <a:t>inhalant</a:t>
            </a:r>
            <a:r>
              <a:rPr lang="cs-CZ" dirty="0"/>
              <a:t> </a:t>
            </a:r>
            <a:r>
              <a:rPr lang="cs-CZ" dirty="0" err="1"/>
              <a:t>atopy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atopickou dermatitidou</a:t>
            </a:r>
          </a:p>
          <a:p>
            <a:r>
              <a:rPr lang="cs-CZ" sz="1300" dirty="0" err="1"/>
              <a:t>Bager</a:t>
            </a:r>
            <a:r>
              <a:rPr lang="cs-CZ" sz="1300" dirty="0"/>
              <a:t>, P., </a:t>
            </a:r>
            <a:r>
              <a:rPr lang="en-US" sz="1300" dirty="0" err="1"/>
              <a:t>Wohlfahrt</a:t>
            </a:r>
            <a:r>
              <a:rPr lang="cs-CZ" sz="1300" dirty="0"/>
              <a:t>, J., </a:t>
            </a:r>
            <a:r>
              <a:rPr lang="en-US" sz="1300" dirty="0" err="1"/>
              <a:t>Westergaard</a:t>
            </a:r>
            <a:r>
              <a:rPr lang="cs-CZ" sz="1300" dirty="0"/>
              <a:t>, T., (2008) </a:t>
            </a:r>
            <a:r>
              <a:rPr lang="en-US" sz="1300" dirty="0"/>
              <a:t>Caesarean delivery and risk of atopy and allergic </a:t>
            </a:r>
            <a:r>
              <a:rPr lang="en-US" sz="1300" dirty="0" err="1"/>
              <a:t>disesase</a:t>
            </a:r>
            <a:r>
              <a:rPr lang="en-US" sz="1300" dirty="0"/>
              <a:t>: meta-analyses</a:t>
            </a:r>
            <a:r>
              <a:rPr lang="cs-CZ" sz="1300" dirty="0"/>
              <a:t>. </a:t>
            </a:r>
            <a:r>
              <a:rPr lang="en-US" sz="1300" i="1" dirty="0"/>
              <a:t>Clinical and Experimental Allergy</a:t>
            </a:r>
            <a:r>
              <a:rPr lang="en-US" sz="1300" dirty="0"/>
              <a:t>,</a:t>
            </a:r>
            <a:r>
              <a:rPr lang="cs-CZ" sz="1300" dirty="0"/>
              <a:t> </a:t>
            </a:r>
            <a:r>
              <a:rPr lang="en-US" sz="1300" dirty="0"/>
              <a:t>38, 634–642</a:t>
            </a:r>
          </a:p>
        </p:txBody>
      </p:sp>
    </p:spTree>
    <p:extLst>
      <p:ext uri="{BB962C8B-B14F-4D97-AF65-F5344CB8AC3E}">
        <p14:creationId xmlns:p14="http://schemas.microsoft.com/office/powerpoint/2010/main" val="10184304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73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 Portoriku je až 50% porodů realizováno císařským řezem, 35% z nich jsou zbytné</a:t>
            </a:r>
          </a:p>
          <a:p>
            <a:pPr lvl="1"/>
            <a:r>
              <a:rPr lang="cs-CZ" altLang="cs-CZ"/>
              <a:t>z kulturních důvodů u hispánských žen</a:t>
            </a:r>
          </a:p>
          <a:p>
            <a:pPr lvl="1"/>
            <a:r>
              <a:rPr lang="cs-CZ" altLang="cs-CZ"/>
              <a:t>ve fázi zkoušek je „infikování“ dítěte (ústa a kůže) gázou s vaginálními laktobacilly</a:t>
            </a:r>
          </a:p>
        </p:txBody>
      </p:sp>
    </p:spTree>
    <p:extLst>
      <p:ext uri="{BB962C8B-B14F-4D97-AF65-F5344CB8AC3E}">
        <p14:creationId xmlns:p14="http://schemas.microsoft.com/office/powerpoint/2010/main" val="261507270"/>
      </p:ext>
    </p:extLst>
  </p:cSld>
  <p:clrMapOvr>
    <a:masterClrMapping/>
  </p:clrMapOvr>
  <p:transition spd="slow"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Člověk a pes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0258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žijící s domácími zvířaty v jedné domácnosti </a:t>
            </a:r>
            <a:r>
              <a:rPr lang="cs-CZ" dirty="0" err="1"/>
              <a:t>majíbohatší</a:t>
            </a:r>
            <a:r>
              <a:rPr lang="cs-CZ" dirty="0"/>
              <a:t> </a:t>
            </a:r>
            <a:r>
              <a:rPr lang="cs-CZ" dirty="0" err="1"/>
              <a:t>mikrobiotu</a:t>
            </a:r>
            <a:r>
              <a:rPr lang="cs-CZ" dirty="0"/>
              <a:t> v GIT než děti žijící bez kontaktu s domácími zvířaty. </a:t>
            </a:r>
          </a:p>
          <a:p>
            <a:r>
              <a:rPr lang="cs-CZ" dirty="0"/>
              <a:t>pokud děti vyrůstají v limitované expozici mikrobů, přítomných v psí srsti nebo v nečistotě, kterou přinesou na packách, prospívá to k správnému formování imunitního systému.</a:t>
            </a:r>
          </a:p>
          <a:p>
            <a:r>
              <a:rPr lang="cs-CZ" dirty="0"/>
              <a:t> </a:t>
            </a:r>
            <a:r>
              <a:rPr lang="en-US" sz="1200" dirty="0"/>
              <a:t>Gupta, S., (2017) Microbiome: Puppy power. </a:t>
            </a:r>
            <a:r>
              <a:rPr lang="en-US" sz="1200" i="1" dirty="0"/>
              <a:t>Nature</a:t>
            </a:r>
            <a:r>
              <a:rPr lang="en-US" sz="1200" dirty="0"/>
              <a:t> 543, S48–S49 (30 March 2017) doi:10.1038/543S48a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872262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mikrobiota</a:t>
            </a:r>
            <a:r>
              <a:rPr lang="cs-CZ" dirty="0"/>
              <a:t> člověka a psa se vyvíjela v tandemu. </a:t>
            </a:r>
          </a:p>
          <a:p>
            <a:r>
              <a:rPr lang="cs-CZ" dirty="0" err="1"/>
              <a:t>Mikrobiom</a:t>
            </a:r>
            <a:r>
              <a:rPr lang="cs-CZ" dirty="0"/>
              <a:t> kojence vyrůstajícího bez psa (a </a:t>
            </a:r>
            <a:r>
              <a:rPr lang="cs-CZ" dirty="0" err="1"/>
              <a:t>mikrobiom</a:t>
            </a:r>
            <a:r>
              <a:rPr lang="cs-CZ" dirty="0"/>
              <a:t> osamoceného psa vyrůstajícího bez člověka) je v určitém smyslu nekompletní.</a:t>
            </a:r>
          </a:p>
          <a:p>
            <a:r>
              <a:rPr lang="en-US" sz="1200" dirty="0"/>
              <a:t>Gupta, S., (2017) Microbiome: Puppy power. </a:t>
            </a:r>
            <a:r>
              <a:rPr lang="en-US" sz="1200" i="1" dirty="0"/>
              <a:t>Nature</a:t>
            </a:r>
            <a:r>
              <a:rPr lang="en-US" sz="1200" dirty="0"/>
              <a:t> 543, S48–S49 (30 March 2017) doi:10.1038/543S48a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8439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Švédsku byly zkoumány všechny děti narozené od 1. </a:t>
            </a:r>
            <a:r>
              <a:rPr lang="cs-CZ" dirty="0" err="1"/>
              <a:t>ledan</a:t>
            </a:r>
            <a:r>
              <a:rPr lang="cs-CZ" dirty="0"/>
              <a:t> 2001 do 31. prosince 2010 </a:t>
            </a:r>
            <a:r>
              <a:rPr lang="en-US" dirty="0"/>
              <a:t>(N = 1 011 051)</a:t>
            </a:r>
            <a:r>
              <a:rPr lang="cs-CZ" dirty="0"/>
              <a:t>; při výzkumu byla užita data z národního registru a z registrace psů a farmářských zvířat, dále medikace astmatu dětí i jejich rodičů</a:t>
            </a:r>
          </a:p>
          <a:p>
            <a:r>
              <a:rPr lang="cs-CZ" dirty="0"/>
              <a:t>data podporují hypotézu, že expozice psů a hospodářských zvířat během prvního roku života dítěte snižuje riziko astmatu u šestiletých dětí. </a:t>
            </a:r>
          </a:p>
          <a:p>
            <a:r>
              <a:rPr lang="cs-CZ" sz="1200" dirty="0" err="1"/>
              <a:t>Fall</a:t>
            </a:r>
            <a:r>
              <a:rPr lang="cs-CZ" sz="1200" dirty="0"/>
              <a:t>, T., </a:t>
            </a:r>
            <a:r>
              <a:rPr lang="cs-CZ" sz="1200" dirty="0" err="1"/>
              <a:t>Ingelsson</a:t>
            </a:r>
            <a:r>
              <a:rPr lang="cs-CZ" sz="1200" dirty="0"/>
              <a:t>, E., </a:t>
            </a:r>
            <a:r>
              <a:rPr lang="cs-CZ" sz="1200" dirty="0" err="1"/>
              <a:t>Lundholm</a:t>
            </a:r>
            <a:r>
              <a:rPr lang="cs-CZ" sz="1200" dirty="0"/>
              <a:t>, C., </a:t>
            </a:r>
            <a:r>
              <a:rPr lang="cs-CZ" sz="1200" dirty="0" err="1"/>
              <a:t>Örtqvist</a:t>
            </a:r>
            <a:r>
              <a:rPr lang="cs-CZ" sz="1200" dirty="0"/>
              <a:t>, </a:t>
            </a:r>
            <a:r>
              <a:rPr lang="cs-CZ" sz="1200" dirty="0" err="1"/>
              <a:t>A.K.,Fang</a:t>
            </a:r>
            <a:r>
              <a:rPr lang="cs-CZ" sz="1200" dirty="0"/>
              <a:t>, F., </a:t>
            </a:r>
            <a:r>
              <a:rPr lang="cs-CZ" sz="1200" dirty="0" err="1"/>
              <a:t>Hedhammar</a:t>
            </a:r>
            <a:r>
              <a:rPr lang="cs-CZ" sz="1200" dirty="0"/>
              <a:t>, Å.,  </a:t>
            </a:r>
            <a:r>
              <a:rPr lang="cs-CZ" sz="1200" dirty="0" err="1"/>
              <a:t>Kämpe</a:t>
            </a:r>
            <a:r>
              <a:rPr lang="cs-CZ" sz="1200" dirty="0"/>
              <a:t>, O.,  (2015) Early </a:t>
            </a:r>
            <a:r>
              <a:rPr lang="cs-CZ" sz="1200" dirty="0" err="1"/>
              <a:t>exposure</a:t>
            </a:r>
            <a:r>
              <a:rPr lang="cs-CZ" sz="1200" dirty="0"/>
              <a:t> to </a:t>
            </a:r>
            <a:r>
              <a:rPr lang="cs-CZ" sz="1200" dirty="0" err="1"/>
              <a:t>dogs</a:t>
            </a:r>
            <a:r>
              <a:rPr lang="cs-CZ" sz="1200" dirty="0"/>
              <a:t> and </a:t>
            </a:r>
            <a:r>
              <a:rPr lang="cs-CZ" sz="1200" dirty="0" err="1"/>
              <a:t>farm</a:t>
            </a:r>
            <a:r>
              <a:rPr lang="cs-CZ" sz="1200" dirty="0"/>
              <a:t> </a:t>
            </a:r>
            <a:r>
              <a:rPr lang="cs-CZ" sz="1200" dirty="0" err="1"/>
              <a:t>animals</a:t>
            </a:r>
            <a:r>
              <a:rPr lang="cs-CZ" sz="1200" dirty="0"/>
              <a:t> and </a:t>
            </a:r>
            <a:r>
              <a:rPr lang="cs-CZ" sz="1200" dirty="0" err="1"/>
              <a:t>the</a:t>
            </a:r>
            <a:r>
              <a:rPr lang="cs-CZ" sz="1200" dirty="0"/>
              <a:t> risk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childhood</a:t>
            </a:r>
            <a:r>
              <a:rPr lang="cs-CZ" sz="1200" dirty="0"/>
              <a:t> </a:t>
            </a:r>
            <a:r>
              <a:rPr lang="cs-CZ" sz="1200" dirty="0" err="1"/>
              <a:t>asthma</a:t>
            </a:r>
            <a:r>
              <a:rPr lang="cs-CZ" sz="1200" dirty="0"/>
              <a:t>. </a:t>
            </a:r>
            <a:r>
              <a:rPr lang="cs-CZ" sz="1200" i="1" dirty="0"/>
              <a:t>JAMA </a:t>
            </a:r>
            <a:r>
              <a:rPr lang="cs-CZ" sz="1200" i="1" dirty="0" err="1"/>
              <a:t>Pediatrics</a:t>
            </a:r>
            <a:r>
              <a:rPr lang="cs-CZ" sz="1200" i="1" dirty="0"/>
              <a:t>, </a:t>
            </a:r>
            <a:r>
              <a:rPr lang="cs-CZ" sz="1200" dirty="0" err="1"/>
              <a:t>November</a:t>
            </a:r>
            <a:r>
              <a:rPr lang="cs-CZ" sz="1200" dirty="0"/>
              <a:t> 2015, 169(11):e153219</a:t>
            </a:r>
          </a:p>
        </p:txBody>
      </p:sp>
    </p:spTree>
    <p:extLst>
      <p:ext uri="{BB962C8B-B14F-4D97-AF65-F5344CB8AC3E}">
        <p14:creationId xmlns:p14="http://schemas.microsoft.com/office/powerpoint/2010/main" val="425382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soubor organismů na daném místě v daném okamžiku</a:t>
            </a:r>
          </a:p>
        </p:txBody>
      </p:sp>
    </p:spTree>
    <p:extLst>
      <p:ext uri="{BB962C8B-B14F-4D97-AF65-F5344CB8AC3E}">
        <p14:creationId xmlns:p14="http://schemas.microsoft.com/office/powerpoint/2010/main" val="881453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děti rodin, které měly psa, měly o 13% menší pravděpodobnost vzniku astmatu než jejich vrstevníci z rodin bez psů. </a:t>
            </a:r>
          </a:p>
          <a:p>
            <a:r>
              <a:rPr lang="cs-CZ" dirty="0"/>
              <a:t>výsledky jsou konzistentní pro prvorozené děti, pro rodiče s nebo bez astmatu, a napříč různými definicemi astmatu. </a:t>
            </a:r>
          </a:p>
          <a:p>
            <a:r>
              <a:rPr lang="cs-CZ" sz="1200" dirty="0" err="1"/>
              <a:t>Fall</a:t>
            </a:r>
            <a:r>
              <a:rPr lang="cs-CZ" sz="1200" dirty="0"/>
              <a:t>, T., </a:t>
            </a:r>
            <a:r>
              <a:rPr lang="cs-CZ" sz="1200" dirty="0" err="1"/>
              <a:t>Ingelsson</a:t>
            </a:r>
            <a:r>
              <a:rPr lang="cs-CZ" sz="1200" dirty="0"/>
              <a:t>, E., </a:t>
            </a:r>
            <a:r>
              <a:rPr lang="cs-CZ" sz="1200" dirty="0" err="1"/>
              <a:t>Lundholm</a:t>
            </a:r>
            <a:r>
              <a:rPr lang="cs-CZ" sz="1200" dirty="0"/>
              <a:t>, C., </a:t>
            </a:r>
            <a:r>
              <a:rPr lang="cs-CZ" sz="1200" dirty="0" err="1"/>
              <a:t>Örtqvist</a:t>
            </a:r>
            <a:r>
              <a:rPr lang="cs-CZ" sz="1200" dirty="0"/>
              <a:t>, </a:t>
            </a:r>
            <a:r>
              <a:rPr lang="cs-CZ" sz="1200" dirty="0" err="1"/>
              <a:t>A.K.,Fang</a:t>
            </a:r>
            <a:r>
              <a:rPr lang="cs-CZ" sz="1200" dirty="0"/>
              <a:t>, F., </a:t>
            </a:r>
            <a:r>
              <a:rPr lang="cs-CZ" sz="1200" dirty="0" err="1"/>
              <a:t>Hedhammar</a:t>
            </a:r>
            <a:r>
              <a:rPr lang="cs-CZ" sz="1200" dirty="0"/>
              <a:t>, Å.,  </a:t>
            </a:r>
            <a:r>
              <a:rPr lang="cs-CZ" sz="1200" dirty="0" err="1"/>
              <a:t>Kämpe</a:t>
            </a:r>
            <a:r>
              <a:rPr lang="cs-CZ" sz="1200" dirty="0"/>
              <a:t>, O.,  (2015) Early </a:t>
            </a:r>
            <a:r>
              <a:rPr lang="cs-CZ" sz="1200" dirty="0" err="1"/>
              <a:t>exposure</a:t>
            </a:r>
            <a:r>
              <a:rPr lang="cs-CZ" sz="1200" dirty="0"/>
              <a:t> to </a:t>
            </a:r>
            <a:r>
              <a:rPr lang="cs-CZ" sz="1200" dirty="0" err="1"/>
              <a:t>dogs</a:t>
            </a:r>
            <a:r>
              <a:rPr lang="cs-CZ" sz="1200" dirty="0"/>
              <a:t> and </a:t>
            </a:r>
            <a:r>
              <a:rPr lang="cs-CZ" sz="1200" dirty="0" err="1"/>
              <a:t>farm</a:t>
            </a:r>
            <a:r>
              <a:rPr lang="cs-CZ" sz="1200" dirty="0"/>
              <a:t> </a:t>
            </a:r>
            <a:r>
              <a:rPr lang="cs-CZ" sz="1200" dirty="0" err="1"/>
              <a:t>animals</a:t>
            </a:r>
            <a:r>
              <a:rPr lang="cs-CZ" sz="1200" dirty="0"/>
              <a:t> and </a:t>
            </a:r>
            <a:r>
              <a:rPr lang="cs-CZ" sz="1200" dirty="0" err="1"/>
              <a:t>the</a:t>
            </a:r>
            <a:r>
              <a:rPr lang="cs-CZ" sz="1200" dirty="0"/>
              <a:t> risk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childhood</a:t>
            </a:r>
            <a:r>
              <a:rPr lang="cs-CZ" sz="1200" dirty="0"/>
              <a:t> </a:t>
            </a:r>
            <a:r>
              <a:rPr lang="cs-CZ" sz="1200" dirty="0" err="1"/>
              <a:t>asthma</a:t>
            </a:r>
            <a:r>
              <a:rPr lang="cs-CZ" sz="1200" dirty="0"/>
              <a:t>. </a:t>
            </a:r>
            <a:r>
              <a:rPr lang="cs-CZ" sz="1200" i="1" dirty="0"/>
              <a:t>JAMA </a:t>
            </a:r>
            <a:r>
              <a:rPr lang="cs-CZ" sz="1200" i="1" dirty="0" err="1"/>
              <a:t>Pediatrics</a:t>
            </a:r>
            <a:r>
              <a:rPr lang="cs-CZ" sz="1200" i="1" dirty="0"/>
              <a:t>, </a:t>
            </a:r>
            <a:r>
              <a:rPr lang="cs-CZ" sz="1200" dirty="0" err="1"/>
              <a:t>November</a:t>
            </a:r>
            <a:r>
              <a:rPr lang="cs-CZ" sz="1200" dirty="0"/>
              <a:t> 2015, 169(11):e153219</a:t>
            </a:r>
          </a:p>
        </p:txBody>
      </p:sp>
    </p:spTree>
    <p:extLst>
      <p:ext uri="{BB962C8B-B14F-4D97-AF65-F5344CB8AC3E}">
        <p14:creationId xmlns:p14="http://schemas.microsoft.com/office/powerpoint/2010/main" val="914797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Pestrost </a:t>
            </a:r>
            <a:r>
              <a:rPr lang="cs-CZ" dirty="0" err="1"/>
              <a:t>mikrobioty</a:t>
            </a:r>
            <a:r>
              <a:rPr lang="cs-CZ" dirty="0"/>
              <a:t> je vyšší u tříměsíčních dětí s domácími zvířaty než u dětí bez nich.</a:t>
            </a:r>
          </a:p>
          <a:p>
            <a:r>
              <a:rPr lang="cs-CZ" dirty="0"/>
              <a:t>děti z rodin s domácími mazlíčky (v 70% případů se jedná o psy) měly vyšší hladiny dvou typů baktérií ze skupiny </a:t>
            </a:r>
            <a:r>
              <a:rPr lang="cs-CZ" dirty="0" err="1"/>
              <a:t>Firmicutes</a:t>
            </a:r>
            <a:r>
              <a:rPr lang="cs-CZ" dirty="0"/>
              <a:t> – </a:t>
            </a:r>
            <a:r>
              <a:rPr lang="cs-CZ" dirty="0" err="1"/>
              <a:t>Ruminococcus</a:t>
            </a:r>
            <a:r>
              <a:rPr lang="cs-CZ" dirty="0"/>
              <a:t> a </a:t>
            </a:r>
            <a:r>
              <a:rPr lang="cs-CZ" dirty="0" err="1"/>
              <a:t>Oscillospira</a:t>
            </a:r>
            <a:r>
              <a:rPr lang="cs-CZ" dirty="0"/>
              <a:t>, které jsou asociovány s nižším rizikem alergických onemocnění a s nižším rizikem vzniku obezity</a:t>
            </a:r>
          </a:p>
          <a:p>
            <a:r>
              <a:rPr lang="cs-CZ" dirty="0"/>
              <a:t>hojnost rodu </a:t>
            </a:r>
            <a:r>
              <a:rPr lang="cs-CZ" dirty="0" err="1"/>
              <a:t>Ruminococcus</a:t>
            </a:r>
            <a:r>
              <a:rPr lang="cs-CZ" dirty="0"/>
              <a:t> redukuje risk alergií. </a:t>
            </a:r>
          </a:p>
        </p:txBody>
      </p:sp>
    </p:spTree>
    <p:extLst>
      <p:ext uri="{BB962C8B-B14F-4D97-AF65-F5344CB8AC3E}">
        <p14:creationId xmlns:p14="http://schemas.microsoft.com/office/powerpoint/2010/main" val="1510644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kdo je člověk?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196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71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Tento nový koncept může přehodnotit naši definici toho, kdo jsme; můžeme sami sebe definovat jako amalgám nás a jich.</a:t>
            </a:r>
          </a:p>
          <a:p>
            <a:pPr eaLnBrk="1" hangingPunct="1"/>
            <a:r>
              <a:rPr lang="cs-CZ" altLang="cs-CZ" dirty="0"/>
              <a:t>Nebo můžeme sami sebe definovat jako </a:t>
            </a:r>
            <a:r>
              <a:rPr lang="cs-CZ" altLang="cs-CZ" dirty="0" err="1"/>
              <a:t>superorganismus</a:t>
            </a:r>
            <a:r>
              <a:rPr lang="cs-CZ" altLang="cs-CZ" dirty="0"/>
              <a:t>, který zahrnuje naše vlastní buňky plus fluktuující skupiny baktérií a virů, které sdílí prostor našeho těla a někdy dokonce vstupují do našeho genomu. </a:t>
            </a:r>
          </a:p>
          <a:p>
            <a:pPr eaLnBrk="1" hangingPunct="1"/>
            <a:r>
              <a:rPr lang="cs-CZ" altLang="cs-CZ" sz="1200" dirty="0" err="1"/>
              <a:t>Rhodes</a:t>
            </a:r>
            <a:r>
              <a:rPr lang="cs-CZ" altLang="cs-CZ" sz="1200" dirty="0"/>
              <a:t>, R., </a:t>
            </a:r>
            <a:r>
              <a:rPr lang="cs-CZ" altLang="cs-CZ" sz="1200" dirty="0" err="1"/>
              <a:t>Gligorov</a:t>
            </a:r>
            <a:r>
              <a:rPr lang="cs-CZ" altLang="cs-CZ" sz="1200" dirty="0"/>
              <a:t>, N., </a:t>
            </a:r>
            <a:r>
              <a:rPr lang="cs-CZ" altLang="cs-CZ" sz="1200" dirty="0" err="1"/>
              <a:t>Schwab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A.P.,m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eds</a:t>
            </a:r>
            <a:r>
              <a:rPr lang="cs-CZ" altLang="cs-CZ" sz="1200" dirty="0"/>
              <a:t>.)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Ethical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Legal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Social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Concepts</a:t>
            </a:r>
            <a:r>
              <a:rPr lang="cs-CZ" altLang="cs-CZ" sz="1200" i="1" dirty="0"/>
              <a:t>. </a:t>
            </a:r>
            <a:r>
              <a:rPr lang="cs-CZ" altLang="cs-CZ" sz="1200" dirty="0"/>
              <a:t>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p. 2</a:t>
            </a:r>
          </a:p>
        </p:txBody>
      </p:sp>
    </p:spTree>
    <p:extLst>
      <p:ext uri="{BB962C8B-B14F-4D97-AF65-F5344CB8AC3E}">
        <p14:creationId xmlns:p14="http://schemas.microsoft.com/office/powerpoint/2010/main" val="411574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5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Evoluce člověka není jen příběhem člověka, ale rovněž příběhem našich </a:t>
            </a:r>
            <a:r>
              <a:rPr lang="cs-CZ" altLang="cs-CZ" dirty="0" err="1"/>
              <a:t>interkací</a:t>
            </a:r>
            <a:r>
              <a:rPr lang="cs-CZ" altLang="cs-CZ" dirty="0"/>
              <a:t> s viry, bakteriemi a houbami, kteří v nás všichni sídlí. </a:t>
            </a:r>
          </a:p>
          <a:p>
            <a:pPr eaLnBrk="1" hangingPunct="1"/>
            <a:r>
              <a:rPr lang="cs-CZ" altLang="cs-CZ" sz="1200" dirty="0" err="1"/>
              <a:t>Rhodes</a:t>
            </a:r>
            <a:r>
              <a:rPr lang="cs-CZ" altLang="cs-CZ" sz="1200" dirty="0"/>
              <a:t>, R., </a:t>
            </a:r>
            <a:r>
              <a:rPr lang="cs-CZ" altLang="cs-CZ" sz="1200" dirty="0" err="1"/>
              <a:t>Gligorov</a:t>
            </a:r>
            <a:r>
              <a:rPr lang="cs-CZ" altLang="cs-CZ" sz="1200" dirty="0"/>
              <a:t>, N., </a:t>
            </a:r>
            <a:r>
              <a:rPr lang="cs-CZ" altLang="cs-CZ" sz="1200" dirty="0" err="1"/>
              <a:t>Schwab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A.P.,m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eds</a:t>
            </a:r>
            <a:r>
              <a:rPr lang="cs-CZ" altLang="cs-CZ" sz="1200" dirty="0"/>
              <a:t>.)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Ethical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Legal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Social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Concepts</a:t>
            </a:r>
            <a:r>
              <a:rPr lang="cs-CZ" altLang="cs-CZ" sz="1200" i="1" dirty="0"/>
              <a:t>. </a:t>
            </a:r>
            <a:r>
              <a:rPr lang="cs-CZ" altLang="cs-CZ" sz="1200" dirty="0"/>
              <a:t>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p. 2</a:t>
            </a:r>
          </a:p>
        </p:txBody>
      </p:sp>
    </p:spTree>
    <p:extLst>
      <p:ext uri="{BB962C8B-B14F-4D97-AF65-F5344CB8AC3E}">
        <p14:creationId xmlns:p14="http://schemas.microsoft.com/office/powerpoint/2010/main" val="489365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4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Lidský metagenom (Human metagenome) = amalgám jak genů člověka, tak i genů mikroorganismů které sídlí uvnitř nebo na povrchu těla člověka. (National Research Council, 2007).</a:t>
            </a:r>
          </a:p>
          <a:p>
            <a:pPr eaLnBrk="1" hangingPunct="1">
              <a:buClr>
                <a:srgbClr val="F0A22E"/>
              </a:buClr>
            </a:pPr>
            <a:r>
              <a:rPr lang="cs-CZ" altLang="cs-CZ" sz="1400">
                <a:solidFill>
                  <a:srgbClr val="4E3B30"/>
                </a:solidFill>
              </a:rPr>
              <a:t>Frank, L., Benkov, K., Blaser, M., et al. (2013) </a:t>
            </a:r>
            <a:r>
              <a:rPr lang="cs-CZ" altLang="cs-CZ" sz="1400" i="1">
                <a:solidFill>
                  <a:srgbClr val="4E3B30"/>
                </a:solidFill>
              </a:rPr>
              <a:t>The Human Microbiome. Science, History and Research. </a:t>
            </a:r>
            <a:r>
              <a:rPr lang="cs-CZ" altLang="cs-CZ" sz="1400">
                <a:solidFill>
                  <a:srgbClr val="4E3B30"/>
                </a:solidFill>
              </a:rPr>
              <a:t>in Rhodes, R., Gligorov, N., Schwab, A.P.,m (eds.) (2013) </a:t>
            </a:r>
            <a:r>
              <a:rPr lang="cs-CZ" altLang="cs-CZ" sz="1400" i="1">
                <a:solidFill>
                  <a:srgbClr val="4E3B30"/>
                </a:solidFill>
              </a:rPr>
              <a:t>The Human Microbiome. Ethical, Legal, Social Concepts. </a:t>
            </a:r>
            <a:r>
              <a:rPr lang="cs-CZ" altLang="cs-CZ" sz="1400">
                <a:solidFill>
                  <a:srgbClr val="4E3B30"/>
                </a:solidFill>
              </a:rPr>
              <a:t>Oxford University Press. p. 30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95465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7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Spíše než přemýšlet o lidské bytosti jako o souboru lidských buněk a genetického materiálu, který vytváří naše těla, měli bychom přemýšlet o lidské bytosti jako o superorganismu či hybridu mikroorganismů a člověka, „komunitě, která tvoří celek větší než by byla pouhá suma jeho částí“. </a:t>
            </a:r>
          </a:p>
          <a:p>
            <a:pPr eaLnBrk="1" hangingPunct="1">
              <a:buClr>
                <a:srgbClr val="F0A22E"/>
              </a:buClr>
            </a:pPr>
            <a:r>
              <a:rPr lang="cs-CZ" altLang="cs-CZ" sz="1400">
                <a:solidFill>
                  <a:srgbClr val="4E3B30"/>
                </a:solidFill>
              </a:rPr>
              <a:t>Frank, L., Benkov, K., Blaser, M., et al. (2013) </a:t>
            </a:r>
            <a:r>
              <a:rPr lang="cs-CZ" altLang="cs-CZ" sz="1400" i="1">
                <a:solidFill>
                  <a:srgbClr val="4E3B30"/>
                </a:solidFill>
              </a:rPr>
              <a:t>The Human Microbiome. Science, History and Research. </a:t>
            </a:r>
            <a:r>
              <a:rPr lang="cs-CZ" altLang="cs-CZ" sz="1400">
                <a:solidFill>
                  <a:srgbClr val="4E3B30"/>
                </a:solidFill>
              </a:rPr>
              <a:t>in Rhodes, R., Gligorov, N., Schwab, A.P.,m (eds.) (2013) </a:t>
            </a:r>
            <a:r>
              <a:rPr lang="cs-CZ" altLang="cs-CZ" sz="1400" i="1">
                <a:solidFill>
                  <a:srgbClr val="4E3B30"/>
                </a:solidFill>
              </a:rPr>
              <a:t>The Human Microbiome. Ethical, Legal, Social Concepts. </a:t>
            </a:r>
            <a:r>
              <a:rPr lang="cs-CZ" altLang="cs-CZ" sz="1400">
                <a:solidFill>
                  <a:srgbClr val="4E3B30"/>
                </a:solidFill>
              </a:rPr>
              <a:t>Oxford University Press. p. 30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9449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1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„Bacilová“ teorie nemoci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germ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r>
              <a:rPr lang="cs-CZ" altLang="cs-CZ" dirty="0"/>
              <a:t>) je založena na představě, že se stáváme nemocnými, pokud nějaký nový druh mikroorganismu napadne naše tělo.  </a:t>
            </a:r>
          </a:p>
          <a:p>
            <a:pPr eaLnBrk="1" hangingPunct="1"/>
            <a:r>
              <a:rPr lang="cs-CZ" altLang="cs-CZ" dirty="0" err="1"/>
              <a:t>Joel</a:t>
            </a:r>
            <a:r>
              <a:rPr lang="cs-CZ" altLang="cs-CZ" dirty="0"/>
              <a:t> </a:t>
            </a:r>
            <a:r>
              <a:rPr lang="cs-CZ" altLang="cs-CZ" dirty="0" err="1"/>
              <a:t>Weinstock</a:t>
            </a:r>
            <a:r>
              <a:rPr lang="cs-CZ" altLang="cs-CZ" dirty="0"/>
              <a:t> myslí přesně opačně. Možná je nějaká nemoc způsobena tím, že nějaký organismus je přinucen opustit naše tělo. </a:t>
            </a:r>
          </a:p>
          <a:p>
            <a:pPr eaLnBrk="1" hangingPunct="1"/>
            <a:r>
              <a:rPr lang="cs-CZ" altLang="cs-CZ" sz="1200" dirty="0" err="1"/>
              <a:t>Dunn</a:t>
            </a:r>
            <a:r>
              <a:rPr lang="cs-CZ" altLang="cs-CZ" sz="1200" dirty="0"/>
              <a:t>, R., (2011)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Wild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Life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of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Our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Bodies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Predators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Parasites</a:t>
            </a:r>
            <a:r>
              <a:rPr lang="cs-CZ" altLang="cs-CZ" sz="1200" i="1" dirty="0"/>
              <a:t>, and </a:t>
            </a:r>
            <a:r>
              <a:rPr lang="cs-CZ" altLang="cs-CZ" sz="1200" i="1" dirty="0" err="1"/>
              <a:t>Partners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That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Shape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Who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We</a:t>
            </a:r>
            <a:r>
              <a:rPr lang="cs-CZ" altLang="cs-CZ" sz="1200" i="1" dirty="0"/>
              <a:t> Are </a:t>
            </a:r>
            <a:r>
              <a:rPr lang="cs-CZ" altLang="cs-CZ" sz="1200" i="1" dirty="0" err="1"/>
              <a:t>Today</a:t>
            </a:r>
            <a:r>
              <a:rPr lang="cs-CZ" altLang="cs-CZ" sz="1200" i="1" dirty="0"/>
              <a:t>. </a:t>
            </a:r>
            <a:r>
              <a:rPr lang="cs-CZ" altLang="cs-CZ" sz="1200" dirty="0" err="1"/>
              <a:t>HarperCollins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Publisherss</a:t>
            </a:r>
            <a:r>
              <a:rPr lang="cs-CZ" altLang="cs-CZ" sz="1200" dirty="0"/>
              <a:t> Ltd. London, UK. p. 21</a:t>
            </a:r>
          </a:p>
        </p:txBody>
      </p:sp>
    </p:spTree>
    <p:extLst>
      <p:ext uri="{BB962C8B-B14F-4D97-AF65-F5344CB8AC3E}">
        <p14:creationId xmlns:p14="http://schemas.microsoft.com/office/powerpoint/2010/main" val="5107805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34938"/>
            <a:ext cx="50974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Parazitismus 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1811338" y="4365626"/>
            <a:ext cx="88566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/>
              <a:t>Houba </a:t>
            </a:r>
            <a:r>
              <a:rPr lang="cs-CZ" altLang="cs-CZ" sz="2400" i="1"/>
              <a:t>Ophiocordyceps unilateralis </a:t>
            </a:r>
            <a:r>
              <a:rPr lang="cs-CZ" altLang="cs-CZ" sz="2400"/>
              <a:t>zabíjí mravence </a:t>
            </a:r>
            <a:r>
              <a:rPr lang="cs-CZ" altLang="cs-CZ" sz="2400" i="1"/>
              <a:t>Camponotus leonardi. </a:t>
            </a:r>
            <a:r>
              <a:rPr lang="cs-CZ" altLang="cs-CZ" sz="2400"/>
              <a:t>Houba dosud neznámým způsobem manipuluje chování mravence, aby se spustil z koruny deštného pralesa, kde žije, do prostoru pod sebou, zakousl se pevně do spodní strany listu a v pro houbu optimální vlhkosti čekal na smrt.</a:t>
            </a:r>
          </a:p>
        </p:txBody>
      </p:sp>
      <p:pic>
        <p:nvPicPr>
          <p:cNvPr id="78852" name="Picture 2" descr="carpenter ant and fun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268414"/>
            <a:ext cx="50403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An external file that holds a picture, illustration, etc.&#10;Object name is pone.0004835.g001.jpg Object name is pone.0004835.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34938"/>
            <a:ext cx="2881312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31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600201"/>
            <a:ext cx="5997574" cy="4525963"/>
          </a:xfrm>
        </p:spPr>
        <p:txBody>
          <a:bodyPr>
            <a:normAutofit/>
          </a:bodyPr>
          <a:lstStyle/>
          <a:p>
            <a:r>
              <a:rPr lang="cs-CZ" dirty="0"/>
              <a:t>V našich střevech </a:t>
            </a:r>
            <a:r>
              <a:rPr lang="cs-CZ" dirty="0" err="1"/>
              <a:t>mikrobiota</a:t>
            </a:r>
            <a:r>
              <a:rPr lang="cs-CZ" dirty="0"/>
              <a:t> vyrábí tytéž chemikálie, kterými spolu komunikují naše neurony, jako je dopamin a serotonin.</a:t>
            </a:r>
          </a:p>
          <a:p>
            <a:r>
              <a:rPr lang="cs-CZ" dirty="0"/>
              <a:t>Mikrobi jsou schopny tyto látky dopravit až do husté sítě nervových zakončení, které pokrývá GIT. </a:t>
            </a:r>
          </a:p>
        </p:txBody>
      </p:sp>
      <p:pic>
        <p:nvPicPr>
          <p:cNvPr id="2050" name="Picture 2" descr="https://static01.nyt.com/images/2014/08/19/science/19JPZIMM/19JPZIMM-master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1784350"/>
            <a:ext cx="54801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7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microorganism</a:t>
            </a:r>
            <a:r>
              <a:rPr lang="cs-CZ" dirty="0"/>
              <a:t>y tvoří kolem 1% - 3% váhy člověka </a:t>
            </a:r>
            <a:r>
              <a:rPr lang="en-US" dirty="0"/>
              <a:t>(</a:t>
            </a:r>
            <a:r>
              <a:rPr lang="cs-CZ" dirty="0"/>
              <a:t>což je</a:t>
            </a:r>
            <a:r>
              <a:rPr lang="en-US" dirty="0"/>
              <a:t> </a:t>
            </a:r>
            <a:r>
              <a:rPr lang="cs-CZ" dirty="0"/>
              <a:t>0,9 kg – </a:t>
            </a:r>
            <a:r>
              <a:rPr lang="en-US" dirty="0"/>
              <a:t>2</a:t>
            </a:r>
            <a:r>
              <a:rPr lang="cs-CZ" dirty="0"/>
              <a:t>,7kg</a:t>
            </a:r>
            <a:r>
              <a:rPr lang="en-US" dirty="0"/>
              <a:t> </a:t>
            </a:r>
            <a:r>
              <a:rPr lang="cs-CZ" dirty="0"/>
              <a:t>baktérií u 90 kg muže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jsou na každém epitelu našeho těla</a:t>
            </a:r>
          </a:p>
        </p:txBody>
      </p:sp>
    </p:spTree>
    <p:extLst>
      <p:ext uri="{BB962C8B-B14F-4D97-AF65-F5344CB8AC3E}">
        <p14:creationId xmlns:p14="http://schemas.microsoft.com/office/powerpoint/2010/main" val="9198485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Myši, které vyrůstaly bez </a:t>
            </a:r>
            <a:r>
              <a:rPr lang="cs-CZ" dirty="0" err="1"/>
              <a:t>mikrobioty</a:t>
            </a:r>
            <a:r>
              <a:rPr lang="cs-CZ" dirty="0"/>
              <a:t> se chovají v mnoha ohledech jinak než normální. </a:t>
            </a:r>
          </a:p>
          <a:p>
            <a:r>
              <a:rPr lang="cs-CZ" dirty="0"/>
              <a:t>Jsou úzkostlivější a mají zhoršenou paměť. </a:t>
            </a:r>
          </a:p>
          <a:p>
            <a:r>
              <a:rPr lang="cs-CZ" dirty="0"/>
              <a:t>Některé baktérie zmenšují míru stresu, jsou-li přidány do myšího GIT.</a:t>
            </a:r>
          </a:p>
          <a:p>
            <a:r>
              <a:rPr lang="cs-CZ" dirty="0"/>
              <a:t>Pokud vědci přerušili nervové spojení mezi GIT a mozkem, tento stres-redukují efekt zmizel. </a:t>
            </a:r>
          </a:p>
        </p:txBody>
      </p:sp>
    </p:spTree>
    <p:extLst>
      <p:ext uri="{BB962C8B-B14F-4D97-AF65-F5344CB8AC3E}">
        <p14:creationId xmlns:p14="http://schemas.microsoft.com/office/powerpoint/2010/main" val="16340631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„Druhý mozek“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Mozek může významně ovlivnit </a:t>
            </a:r>
            <a:r>
              <a:rPr lang="cs-CZ" dirty="0" err="1"/>
              <a:t>mikrobiota</a:t>
            </a:r>
            <a:r>
              <a:rPr lang="cs-CZ" dirty="0"/>
              <a:t> v GIT; jak ukázala řada studií, dokonce i mírný stres změní mikrobiální rovnováhu v GIT, čímž činí člověka náchylnějším k infekcím a spouští kaskádu molekulárních reakcí které zpětnou vazbou ovlivní opět centrální nervový systém. </a:t>
            </a:r>
          </a:p>
          <a:p>
            <a:r>
              <a:rPr lang="cs-CZ" sz="1200" dirty="0" err="1"/>
              <a:t>Carpenter</a:t>
            </a:r>
            <a:r>
              <a:rPr lang="cs-CZ" sz="1200" dirty="0"/>
              <a:t>, S., (2012) </a:t>
            </a:r>
            <a:r>
              <a:rPr lang="cs-CZ" sz="1200" dirty="0" err="1"/>
              <a:t>That</a:t>
            </a:r>
            <a:r>
              <a:rPr lang="cs-CZ" sz="1200" dirty="0"/>
              <a:t> gut feeling. </a:t>
            </a:r>
            <a:r>
              <a:rPr lang="cs-CZ" sz="1200" i="1" dirty="0"/>
              <a:t>Monitor on Psychology. </a:t>
            </a:r>
            <a:r>
              <a:rPr lang="cs-CZ" sz="1200" i="1" dirty="0" err="1"/>
              <a:t>American</a:t>
            </a:r>
            <a:r>
              <a:rPr lang="cs-CZ" sz="1200" i="1" dirty="0"/>
              <a:t> </a:t>
            </a:r>
            <a:r>
              <a:rPr lang="cs-CZ" sz="1200" i="1" dirty="0" err="1"/>
              <a:t>Psychological</a:t>
            </a:r>
            <a:r>
              <a:rPr lang="cs-CZ" sz="1200" i="1" dirty="0"/>
              <a:t> </a:t>
            </a:r>
            <a:r>
              <a:rPr lang="cs-CZ" sz="1200" i="1" dirty="0" err="1"/>
              <a:t>Association</a:t>
            </a:r>
            <a:r>
              <a:rPr lang="cs-CZ" sz="1200" i="1" dirty="0"/>
              <a:t>. </a:t>
            </a:r>
            <a:r>
              <a:rPr lang="nl-NL" sz="1200" dirty="0"/>
              <a:t>September 2012, Vol 43, No. 8</a:t>
            </a:r>
            <a:endParaRPr lang="cs-CZ" sz="1200" dirty="0"/>
          </a:p>
          <a:p>
            <a:r>
              <a:rPr lang="cs-CZ" sz="1200" dirty="0"/>
              <a:t>http://www.apa.org/monitor/2012/09/gut-feeling.aspx</a:t>
            </a:r>
          </a:p>
        </p:txBody>
      </p:sp>
    </p:spTree>
    <p:extLst>
      <p:ext uri="{BB962C8B-B14F-4D97-AF65-F5344CB8AC3E}">
        <p14:creationId xmlns:p14="http://schemas.microsoft.com/office/powerpoint/2010/main" val="26884406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Myši, které vyrůstaly bez </a:t>
            </a:r>
            <a:r>
              <a:rPr lang="cs-CZ" dirty="0" err="1"/>
              <a:t>mikrobioty</a:t>
            </a:r>
            <a:r>
              <a:rPr lang="cs-CZ" dirty="0"/>
              <a:t> se chovají v mnoha ohledech jinak než normální. </a:t>
            </a:r>
          </a:p>
          <a:p>
            <a:r>
              <a:rPr lang="cs-CZ" dirty="0"/>
              <a:t>Jsou úzkostlivější a mají zhoršenou paměť. </a:t>
            </a:r>
          </a:p>
          <a:p>
            <a:r>
              <a:rPr lang="cs-CZ" dirty="0"/>
              <a:t>Některé baktérie zmenšují míru stresu, jsou-li přidány do myšího GIT.</a:t>
            </a:r>
          </a:p>
          <a:p>
            <a:r>
              <a:rPr lang="cs-CZ" dirty="0"/>
              <a:t>Pokud vědci přerušili nervové spojení mezi GIT a mozkem, tento stres-redukují efekt zmizel. </a:t>
            </a:r>
          </a:p>
        </p:txBody>
      </p:sp>
    </p:spTree>
    <p:extLst>
      <p:ext uri="{BB962C8B-B14F-4D97-AF65-F5344CB8AC3E}">
        <p14:creationId xmlns:p14="http://schemas.microsoft.com/office/powerpoint/2010/main" val="42885054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„Druhý mozek“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Mozek může významně ovlivnit </a:t>
            </a:r>
            <a:r>
              <a:rPr lang="cs-CZ" dirty="0" err="1"/>
              <a:t>mikrobiota</a:t>
            </a:r>
            <a:r>
              <a:rPr lang="cs-CZ" dirty="0"/>
              <a:t> v GIT; jak ukázala řada studií, dokonce i mírný stres změní mikrobiální rovnováhu v GIT, čímž činí člověka náchylnějším k infekcím a spouští kaskádu molekulárních reakcí které zpětnou vazbou ovlivní opět centrální nervový systém. </a:t>
            </a:r>
          </a:p>
          <a:p>
            <a:r>
              <a:rPr lang="cs-CZ" sz="1200" dirty="0" err="1"/>
              <a:t>Carpenter</a:t>
            </a:r>
            <a:r>
              <a:rPr lang="cs-CZ" sz="1200" dirty="0"/>
              <a:t>, S., (2012) </a:t>
            </a:r>
            <a:r>
              <a:rPr lang="cs-CZ" sz="1200" dirty="0" err="1"/>
              <a:t>That</a:t>
            </a:r>
            <a:r>
              <a:rPr lang="cs-CZ" sz="1200" dirty="0"/>
              <a:t> gut feeling. </a:t>
            </a:r>
            <a:r>
              <a:rPr lang="cs-CZ" sz="1200" i="1" dirty="0"/>
              <a:t>Monitor on Psychology. </a:t>
            </a:r>
            <a:r>
              <a:rPr lang="cs-CZ" sz="1200" i="1" dirty="0" err="1"/>
              <a:t>American</a:t>
            </a:r>
            <a:r>
              <a:rPr lang="cs-CZ" sz="1200" i="1" dirty="0"/>
              <a:t> </a:t>
            </a:r>
            <a:r>
              <a:rPr lang="cs-CZ" sz="1200" i="1" dirty="0" err="1"/>
              <a:t>Psychological</a:t>
            </a:r>
            <a:r>
              <a:rPr lang="cs-CZ" sz="1200" i="1" dirty="0"/>
              <a:t> </a:t>
            </a:r>
            <a:r>
              <a:rPr lang="cs-CZ" sz="1200" i="1" dirty="0" err="1"/>
              <a:t>Association</a:t>
            </a:r>
            <a:r>
              <a:rPr lang="cs-CZ" sz="1200" i="1" dirty="0"/>
              <a:t>. </a:t>
            </a:r>
            <a:r>
              <a:rPr lang="nl-NL" sz="1200" dirty="0"/>
              <a:t>September 2012, Vol 43, No. 8</a:t>
            </a:r>
            <a:endParaRPr lang="cs-CZ" sz="1200" dirty="0"/>
          </a:p>
          <a:p>
            <a:r>
              <a:rPr lang="cs-CZ" sz="1200" dirty="0"/>
              <a:t>http://www.apa.org/monitor/2012/09/gut-feeling.aspx</a:t>
            </a:r>
          </a:p>
        </p:txBody>
      </p:sp>
    </p:spTree>
    <p:extLst>
      <p:ext uri="{BB962C8B-B14F-4D97-AF65-F5344CB8AC3E}">
        <p14:creationId xmlns:p14="http://schemas.microsoft.com/office/powerpoint/2010/main" val="41452047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Vzorky </a:t>
            </a:r>
            <a:r>
              <a:rPr lang="cs-CZ" dirty="0" err="1"/>
              <a:t>mikrobiomu</a:t>
            </a:r>
            <a:r>
              <a:rPr lang="cs-CZ" dirty="0"/>
              <a:t> z obézního MZ dvojčete vložené do myší vedly k tomu, že zvířata získala na váze způsobem, jakého nedosáhly normální, štíhlejší , myši. </a:t>
            </a:r>
          </a:p>
        </p:txBody>
      </p:sp>
    </p:spTree>
    <p:extLst>
      <p:ext uri="{BB962C8B-B14F-4D97-AF65-F5344CB8AC3E}">
        <p14:creationId xmlns:p14="http://schemas.microsoft.com/office/powerpoint/2010/main" val="1995479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Dieta</a:t>
            </a:r>
          </a:p>
        </p:txBody>
      </p:sp>
      <p:sp>
        <p:nvSpPr>
          <p:cNvPr id="2181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Francouzští výzkumníci zkoumali vliv diety, a podle složení střevních baktérií dokázali odhadnout, zda a o kolik daná osoba zhubne při aplikaci konkrétní diety </a:t>
            </a:r>
          </a:p>
        </p:txBody>
      </p:sp>
    </p:spTree>
    <p:extLst>
      <p:ext uri="{BB962C8B-B14F-4D97-AF65-F5344CB8AC3E}">
        <p14:creationId xmlns:p14="http://schemas.microsoft.com/office/powerpoint/2010/main" val="2087001823"/>
      </p:ext>
    </p:extLst>
  </p:cSld>
  <p:clrMapOvr>
    <a:masterClrMapping/>
  </p:clrMapOvr>
  <p:transition spd="slow"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32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tradičně si myslíme, že E. coli je důležitý mikroorganismus našich střev</a:t>
            </a:r>
          </a:p>
          <a:p>
            <a:pPr lvl="1"/>
            <a:r>
              <a:rPr lang="cs-CZ" altLang="cs-CZ" dirty="0"/>
              <a:t>E. coli ovšem není dominantním hráčem našeho GIT </a:t>
            </a:r>
          </a:p>
          <a:p>
            <a:pPr lvl="1"/>
            <a:r>
              <a:rPr lang="cs-CZ" altLang="cs-CZ" dirty="0"/>
              <a:t>E. coli velmi dobře roste na </a:t>
            </a:r>
            <a:r>
              <a:rPr lang="cs-CZ" altLang="cs-CZ" dirty="0" err="1"/>
              <a:t>Petriho</a:t>
            </a:r>
            <a:r>
              <a:rPr lang="cs-CZ" altLang="cs-CZ" dirty="0"/>
              <a:t> misce </a:t>
            </a:r>
          </a:p>
          <a:p>
            <a:pPr lvl="1"/>
            <a:r>
              <a:rPr lang="cs-CZ" altLang="cs-CZ" dirty="0"/>
              <a:t>u zdravého dospělého člověka je E. coli jen každá milióntá baktérie </a:t>
            </a:r>
            <a:r>
              <a:rPr lang="cs-CZ" altLang="cs-CZ"/>
              <a:t>jeho GIT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24897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71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Tento nový koncept může přehodnotit naši definici toho, kdo jsme; můžeme sami sebe definovat jako amalgám nás a jich.</a:t>
            </a:r>
          </a:p>
          <a:p>
            <a:pPr eaLnBrk="1" hangingPunct="1"/>
            <a:r>
              <a:rPr lang="cs-CZ" altLang="cs-CZ" dirty="0"/>
              <a:t>Nebo můžeme sami sebe definovat jako </a:t>
            </a:r>
            <a:r>
              <a:rPr lang="cs-CZ" altLang="cs-CZ" dirty="0" err="1"/>
              <a:t>superorganismus</a:t>
            </a:r>
            <a:r>
              <a:rPr lang="cs-CZ" altLang="cs-CZ" dirty="0"/>
              <a:t>, který zahrnuje naše vlastní buňky plus fluktuující skupiny baktérií a virů, které sdílí prostor našeho těla a někdy dokonce vstupují do našeho genomu. </a:t>
            </a:r>
          </a:p>
          <a:p>
            <a:pPr eaLnBrk="1" hangingPunct="1"/>
            <a:r>
              <a:rPr lang="cs-CZ" altLang="cs-CZ" sz="1200" dirty="0" err="1"/>
              <a:t>Rhodes</a:t>
            </a:r>
            <a:r>
              <a:rPr lang="cs-CZ" altLang="cs-CZ" sz="1200" dirty="0"/>
              <a:t>, R., </a:t>
            </a:r>
            <a:r>
              <a:rPr lang="cs-CZ" altLang="cs-CZ" sz="1200" dirty="0" err="1"/>
              <a:t>Gligorov</a:t>
            </a:r>
            <a:r>
              <a:rPr lang="cs-CZ" altLang="cs-CZ" sz="1200" dirty="0"/>
              <a:t>, N., </a:t>
            </a:r>
            <a:r>
              <a:rPr lang="cs-CZ" altLang="cs-CZ" sz="1200" dirty="0" err="1"/>
              <a:t>Schwab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A.P.,m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eds</a:t>
            </a:r>
            <a:r>
              <a:rPr lang="cs-CZ" altLang="cs-CZ" sz="1200" dirty="0"/>
              <a:t>.)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Ethical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Legal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Social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Concepts</a:t>
            </a:r>
            <a:r>
              <a:rPr lang="cs-CZ" altLang="cs-CZ" sz="1200" i="1" dirty="0"/>
              <a:t>. </a:t>
            </a:r>
            <a:r>
              <a:rPr lang="cs-CZ" altLang="cs-CZ" sz="1200" dirty="0"/>
              <a:t>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p. 2</a:t>
            </a:r>
          </a:p>
        </p:txBody>
      </p:sp>
    </p:spTree>
    <p:extLst>
      <p:ext uri="{BB962C8B-B14F-4D97-AF65-F5344CB8AC3E}">
        <p14:creationId xmlns:p14="http://schemas.microsoft.com/office/powerpoint/2010/main" val="32602241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7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 mnoha případech hrají mikroorganismy, které osídlují naše těla roli buď parazita, komenzále nebo </a:t>
            </a:r>
            <a:r>
              <a:rPr lang="cs-CZ" altLang="cs-CZ" dirty="0" err="1"/>
              <a:t>mutualisty</a:t>
            </a:r>
            <a:r>
              <a:rPr lang="cs-CZ" altLang="cs-CZ" dirty="0"/>
              <a:t>, jaká tato role bude „závisí na kontextu“. </a:t>
            </a:r>
          </a:p>
          <a:p>
            <a:pPr eaLnBrk="1" hangingPunct="1"/>
            <a:r>
              <a:rPr lang="cs-CZ" altLang="cs-CZ" sz="1200" dirty="0"/>
              <a:t>Frank, L., </a:t>
            </a:r>
            <a:r>
              <a:rPr lang="cs-CZ" altLang="cs-CZ" sz="1200" dirty="0" err="1"/>
              <a:t>Benkov</a:t>
            </a:r>
            <a:r>
              <a:rPr lang="cs-CZ" altLang="cs-CZ" sz="1200" dirty="0"/>
              <a:t>, K., </a:t>
            </a:r>
            <a:r>
              <a:rPr lang="cs-CZ" altLang="cs-CZ" sz="1200" dirty="0" err="1"/>
              <a:t>Blaser</a:t>
            </a:r>
            <a:r>
              <a:rPr lang="cs-CZ" altLang="cs-CZ" sz="1200" dirty="0"/>
              <a:t>, M., et al.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Science, </a:t>
            </a:r>
            <a:r>
              <a:rPr lang="cs-CZ" altLang="cs-CZ" sz="1200" i="1" dirty="0" err="1"/>
              <a:t>History</a:t>
            </a:r>
            <a:r>
              <a:rPr lang="cs-CZ" altLang="cs-CZ" sz="1200" i="1" dirty="0"/>
              <a:t> and </a:t>
            </a:r>
            <a:r>
              <a:rPr lang="cs-CZ" altLang="cs-CZ" sz="1200" i="1" dirty="0" err="1"/>
              <a:t>Research</a:t>
            </a:r>
            <a:r>
              <a:rPr lang="cs-CZ" altLang="cs-CZ" sz="1200" i="1" dirty="0"/>
              <a:t>. </a:t>
            </a:r>
            <a:r>
              <a:rPr lang="cs-CZ" altLang="cs-CZ" sz="1200" dirty="0"/>
              <a:t>in </a:t>
            </a:r>
            <a:r>
              <a:rPr lang="cs-CZ" altLang="cs-CZ" sz="1200" dirty="0" err="1"/>
              <a:t>Rhodes</a:t>
            </a:r>
            <a:r>
              <a:rPr lang="cs-CZ" altLang="cs-CZ" sz="1200" dirty="0"/>
              <a:t>, R., </a:t>
            </a:r>
            <a:r>
              <a:rPr lang="cs-CZ" altLang="cs-CZ" sz="1200" dirty="0" err="1"/>
              <a:t>Gligorov</a:t>
            </a:r>
            <a:r>
              <a:rPr lang="cs-CZ" altLang="cs-CZ" sz="1200" dirty="0"/>
              <a:t>, N., </a:t>
            </a:r>
            <a:r>
              <a:rPr lang="cs-CZ" altLang="cs-CZ" sz="1200" dirty="0" err="1"/>
              <a:t>Schwab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A.P.,m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eds</a:t>
            </a:r>
            <a:r>
              <a:rPr lang="cs-CZ" altLang="cs-CZ" sz="1200" dirty="0"/>
              <a:t>.)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Ethical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Legal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Social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Concepts</a:t>
            </a:r>
            <a:r>
              <a:rPr lang="cs-CZ" altLang="cs-CZ" sz="1200" i="1" dirty="0"/>
              <a:t>. </a:t>
            </a:r>
            <a:r>
              <a:rPr lang="cs-CZ" altLang="cs-CZ" sz="1200" dirty="0"/>
              <a:t>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p. 29</a:t>
            </a:r>
          </a:p>
        </p:txBody>
      </p:sp>
    </p:spTree>
    <p:extLst>
      <p:ext uri="{BB962C8B-B14F-4D97-AF65-F5344CB8AC3E}">
        <p14:creationId xmlns:p14="http://schemas.microsoft.com/office/powerpoint/2010/main" val="13065833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1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„Bacilová“ teorie nemoci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germ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r>
              <a:rPr lang="cs-CZ" altLang="cs-CZ" dirty="0"/>
              <a:t>) je založena na představě, že se stáváme nemocnými, pokud nějaký nový druh mikroorganismu napadne naše tělo.  </a:t>
            </a:r>
          </a:p>
          <a:p>
            <a:pPr eaLnBrk="1" hangingPunct="1"/>
            <a:r>
              <a:rPr lang="cs-CZ" altLang="cs-CZ" dirty="0" err="1"/>
              <a:t>Joel</a:t>
            </a:r>
            <a:r>
              <a:rPr lang="cs-CZ" altLang="cs-CZ" dirty="0"/>
              <a:t> </a:t>
            </a:r>
            <a:r>
              <a:rPr lang="cs-CZ" altLang="cs-CZ" dirty="0" err="1"/>
              <a:t>Weinstock</a:t>
            </a:r>
            <a:r>
              <a:rPr lang="cs-CZ" altLang="cs-CZ" dirty="0"/>
              <a:t> myslí přesně opačně. Možná je nějaká nemoc způsobena tím, že nějaký organismus je přinucen opustit naše tělo. </a:t>
            </a:r>
          </a:p>
          <a:p>
            <a:pPr eaLnBrk="1" hangingPunct="1"/>
            <a:r>
              <a:rPr lang="cs-CZ" altLang="cs-CZ" sz="1200" dirty="0" err="1"/>
              <a:t>Dunn</a:t>
            </a:r>
            <a:r>
              <a:rPr lang="cs-CZ" altLang="cs-CZ" sz="1200" dirty="0"/>
              <a:t>, R., (2011)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Wild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Life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of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Our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Bodies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Predators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Parasites</a:t>
            </a:r>
            <a:r>
              <a:rPr lang="cs-CZ" altLang="cs-CZ" sz="1200" i="1" dirty="0"/>
              <a:t>, and </a:t>
            </a:r>
            <a:r>
              <a:rPr lang="cs-CZ" altLang="cs-CZ" sz="1200" i="1" dirty="0" err="1"/>
              <a:t>Partners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That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Shape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Who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We</a:t>
            </a:r>
            <a:r>
              <a:rPr lang="cs-CZ" altLang="cs-CZ" sz="1200" i="1" dirty="0"/>
              <a:t> Are </a:t>
            </a:r>
            <a:r>
              <a:rPr lang="cs-CZ" altLang="cs-CZ" sz="1200" i="1" dirty="0" err="1"/>
              <a:t>Today</a:t>
            </a:r>
            <a:r>
              <a:rPr lang="cs-CZ" altLang="cs-CZ" sz="1200" i="1" dirty="0"/>
              <a:t>. </a:t>
            </a:r>
            <a:r>
              <a:rPr lang="cs-CZ" altLang="cs-CZ" sz="1200" dirty="0" err="1"/>
              <a:t>HarperCollins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Publisherss</a:t>
            </a:r>
            <a:r>
              <a:rPr lang="cs-CZ" altLang="cs-CZ" sz="1200" dirty="0"/>
              <a:t> Ltd. London, UK. p. 21</a:t>
            </a:r>
          </a:p>
        </p:txBody>
      </p:sp>
    </p:spTree>
    <p:extLst>
      <p:ext uri="{BB962C8B-B14F-4D97-AF65-F5344CB8AC3E}">
        <p14:creationId xmlns:p14="http://schemas.microsoft.com/office/powerpoint/2010/main" val="244875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Protože viry a bakterie našeho </a:t>
            </a:r>
            <a:r>
              <a:rPr lang="cs-CZ" dirty="0" err="1"/>
              <a:t>mikrobiomu</a:t>
            </a:r>
            <a:r>
              <a:rPr lang="cs-CZ" dirty="0"/>
              <a:t> rostou a vyvíjejí se v cyklech trvajících dvacet minut nebo i méně a vyměňují si geny laterálně – tedy uvnitř druhu i mezi druhy – i náš kombinovaný lidský </a:t>
            </a:r>
            <a:r>
              <a:rPr lang="cs-CZ" dirty="0" err="1"/>
              <a:t>mikrobiom</a:t>
            </a:r>
            <a:r>
              <a:rPr lang="cs-CZ" dirty="0"/>
              <a:t> je dynamičtější a </a:t>
            </a:r>
            <a:r>
              <a:rPr lang="cs-CZ" dirty="0" err="1"/>
              <a:t>interaktivnější</a:t>
            </a:r>
            <a:r>
              <a:rPr lang="cs-CZ" dirty="0"/>
              <a:t> než jsme si o sobě mysleli a uvažovali o sobě jako o bytosti.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Je velmi obtížné oddělit prostor našich fyzických těl a našeho </a:t>
            </a:r>
            <a:r>
              <a:rPr lang="cs-CZ" dirty="0" err="1"/>
              <a:t>mikrobiomu</a:t>
            </a:r>
            <a:r>
              <a:rPr lang="cs-CZ" dirty="0"/>
              <a:t>; náš genom je podobně obtížné oddělit od </a:t>
            </a:r>
            <a:r>
              <a:rPr lang="cs-CZ" dirty="0" err="1"/>
              <a:t>mikrobiomu</a:t>
            </a:r>
            <a:r>
              <a:rPr lang="cs-CZ" dirty="0"/>
              <a:t>, jsme proto spíše koexistující než nezávislé bytosti.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1200" dirty="0" err="1"/>
              <a:t>Rhodes</a:t>
            </a:r>
            <a:r>
              <a:rPr lang="cs-CZ" sz="1200" dirty="0"/>
              <a:t>, R., </a:t>
            </a:r>
            <a:r>
              <a:rPr lang="cs-CZ" sz="1200" dirty="0" err="1"/>
              <a:t>Gligorov</a:t>
            </a:r>
            <a:r>
              <a:rPr lang="cs-CZ" sz="1200" dirty="0"/>
              <a:t>, N., </a:t>
            </a:r>
            <a:r>
              <a:rPr lang="cs-CZ" sz="1200" dirty="0" err="1"/>
              <a:t>Schwab</a:t>
            </a:r>
            <a:r>
              <a:rPr lang="cs-CZ" sz="1200" dirty="0"/>
              <a:t>, A.P.,m (</a:t>
            </a:r>
            <a:r>
              <a:rPr lang="cs-CZ" sz="1200" dirty="0" err="1"/>
              <a:t>eds</a:t>
            </a:r>
            <a:r>
              <a:rPr lang="cs-CZ" sz="1200" dirty="0"/>
              <a:t>.) (2013) </a:t>
            </a:r>
            <a:r>
              <a:rPr lang="cs-CZ" sz="1200" i="1" dirty="0"/>
              <a:t>The </a:t>
            </a:r>
            <a:r>
              <a:rPr lang="cs-CZ" sz="1200" i="1" dirty="0" err="1"/>
              <a:t>Human</a:t>
            </a:r>
            <a:r>
              <a:rPr lang="cs-CZ" sz="1200" i="1" dirty="0"/>
              <a:t> </a:t>
            </a:r>
            <a:r>
              <a:rPr lang="cs-CZ" sz="1200" i="1" dirty="0" err="1"/>
              <a:t>Microbiome</a:t>
            </a:r>
            <a:r>
              <a:rPr lang="cs-CZ" sz="1200" i="1" dirty="0"/>
              <a:t>. </a:t>
            </a:r>
            <a:r>
              <a:rPr lang="cs-CZ" sz="1200" i="1" dirty="0" err="1"/>
              <a:t>Ethical</a:t>
            </a:r>
            <a:r>
              <a:rPr lang="cs-CZ" sz="1200" i="1" dirty="0"/>
              <a:t>, </a:t>
            </a:r>
            <a:r>
              <a:rPr lang="cs-CZ" sz="1200" i="1" dirty="0" err="1"/>
              <a:t>Legal</a:t>
            </a:r>
            <a:r>
              <a:rPr lang="cs-CZ" sz="1200" i="1" dirty="0"/>
              <a:t>, </a:t>
            </a:r>
            <a:r>
              <a:rPr lang="cs-CZ" sz="1200" i="1" dirty="0" err="1"/>
              <a:t>Social</a:t>
            </a:r>
            <a:r>
              <a:rPr lang="cs-CZ" sz="1200" i="1" dirty="0"/>
              <a:t> </a:t>
            </a:r>
            <a:r>
              <a:rPr lang="cs-CZ" sz="1200" i="1" dirty="0" err="1"/>
              <a:t>Concepts</a:t>
            </a:r>
            <a:r>
              <a:rPr lang="cs-CZ" sz="1200" i="1" dirty="0"/>
              <a:t>. </a:t>
            </a:r>
            <a:r>
              <a:rPr lang="cs-CZ" sz="1200" dirty="0"/>
              <a:t>Oxford University </a:t>
            </a:r>
            <a:r>
              <a:rPr lang="cs-CZ" sz="1200" dirty="0" err="1"/>
              <a:t>Press</a:t>
            </a:r>
            <a:r>
              <a:rPr lang="cs-CZ" sz="1200" dirty="0"/>
              <a:t>. p. 2</a:t>
            </a:r>
          </a:p>
        </p:txBody>
      </p:sp>
    </p:spTree>
    <p:extLst>
      <p:ext uri="{BB962C8B-B14F-4D97-AF65-F5344CB8AC3E}">
        <p14:creationId xmlns:p14="http://schemas.microsoft.com/office/powerpoint/2010/main" val="17648892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Závěr</a:t>
            </a:r>
          </a:p>
        </p:txBody>
      </p:sp>
      <p:sp>
        <p:nvSpPr>
          <p:cNvPr id="175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Evoluce člověka není jen příběhem člověka, ale rovněž příběhem našich </a:t>
            </a:r>
            <a:r>
              <a:rPr lang="cs-CZ" altLang="cs-CZ" dirty="0" err="1"/>
              <a:t>interkací</a:t>
            </a:r>
            <a:r>
              <a:rPr lang="cs-CZ" altLang="cs-CZ" dirty="0"/>
              <a:t> s viry, bakteriemi a houbami, kteří v nás všichni sídlí. </a:t>
            </a:r>
          </a:p>
          <a:p>
            <a:pPr eaLnBrk="1" hangingPunct="1"/>
            <a:r>
              <a:rPr lang="cs-CZ" altLang="cs-CZ" sz="1200" dirty="0" err="1"/>
              <a:t>Rhodes</a:t>
            </a:r>
            <a:r>
              <a:rPr lang="cs-CZ" altLang="cs-CZ" sz="1200" dirty="0"/>
              <a:t>, R., </a:t>
            </a:r>
            <a:r>
              <a:rPr lang="cs-CZ" altLang="cs-CZ" sz="1200" dirty="0" err="1"/>
              <a:t>Gligorov</a:t>
            </a:r>
            <a:r>
              <a:rPr lang="cs-CZ" altLang="cs-CZ" sz="1200" dirty="0"/>
              <a:t>, N., </a:t>
            </a:r>
            <a:r>
              <a:rPr lang="cs-CZ" altLang="cs-CZ" sz="1200" dirty="0" err="1"/>
              <a:t>Schwab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A.P.,m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eds</a:t>
            </a:r>
            <a:r>
              <a:rPr lang="cs-CZ" altLang="cs-CZ" sz="1200" dirty="0"/>
              <a:t>.)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Ethical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Legal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Social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Concepts</a:t>
            </a:r>
            <a:r>
              <a:rPr lang="cs-CZ" altLang="cs-CZ" sz="1200" i="1" dirty="0"/>
              <a:t>. </a:t>
            </a:r>
            <a:r>
              <a:rPr lang="cs-CZ" altLang="cs-CZ" sz="1200" dirty="0"/>
              <a:t>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p. 2</a:t>
            </a:r>
          </a:p>
        </p:txBody>
      </p:sp>
    </p:spTree>
    <p:extLst>
      <p:ext uri="{BB962C8B-B14F-4D97-AF65-F5344CB8AC3E}">
        <p14:creationId xmlns:p14="http://schemas.microsoft.com/office/powerpoint/2010/main" val="39763439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Závěr</a:t>
            </a:r>
          </a:p>
        </p:txBody>
      </p:sp>
      <p:sp>
        <p:nvSpPr>
          <p:cNvPr id="187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Spíše než přemýšlet o lidské bytosti jako o souboru lidských buněk a genetického materiálu, který vytváří naše těla, měli bychom přemýšlet o lidské bytosti jako o superorganismu či hybridu mikroorganismů a člověka, „komunitě, která tvoří celek větší než by byla pouhá suma jeho částí“. </a:t>
            </a:r>
          </a:p>
          <a:p>
            <a:pPr eaLnBrk="1" hangingPunct="1">
              <a:buClr>
                <a:srgbClr val="F0A22E"/>
              </a:buClr>
            </a:pPr>
            <a:r>
              <a:rPr lang="cs-CZ" altLang="cs-CZ" sz="1400">
                <a:solidFill>
                  <a:srgbClr val="4E3B30"/>
                </a:solidFill>
              </a:rPr>
              <a:t>Frank, L., Benkov, K., Blaser, M., et al. (2013) </a:t>
            </a:r>
            <a:r>
              <a:rPr lang="cs-CZ" altLang="cs-CZ" sz="1400" i="1">
                <a:solidFill>
                  <a:srgbClr val="4E3B30"/>
                </a:solidFill>
              </a:rPr>
              <a:t>The Human Microbiome. Science, History and Research. </a:t>
            </a:r>
            <a:r>
              <a:rPr lang="cs-CZ" altLang="cs-CZ" sz="1400">
                <a:solidFill>
                  <a:srgbClr val="4E3B30"/>
                </a:solidFill>
              </a:rPr>
              <a:t>in Rhodes, R., Gligorov, N., Schwab, A.P.,m (eds.) (2013) </a:t>
            </a:r>
            <a:r>
              <a:rPr lang="cs-CZ" altLang="cs-CZ" sz="1400" i="1">
                <a:solidFill>
                  <a:srgbClr val="4E3B30"/>
                </a:solidFill>
              </a:rPr>
              <a:t>The Human Microbiome. Ethical, Legal, Social Concepts. </a:t>
            </a:r>
            <a:r>
              <a:rPr lang="cs-CZ" altLang="cs-CZ" sz="1400">
                <a:solidFill>
                  <a:srgbClr val="4E3B30"/>
                </a:solidFill>
              </a:rPr>
              <a:t>Oxford University Press. p. 30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32400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organismy jsou užitečné nebo škodlivé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8969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Interakce mezi dvěma druhy</a:t>
            </a:r>
            <a:br>
              <a:rPr lang="cs-CZ">
                <a:solidFill>
                  <a:schemeClr val="tx2">
                    <a:satMod val="200000"/>
                  </a:schemeClr>
                </a:solidFill>
              </a:rPr>
            </a:br>
            <a:r>
              <a:rPr lang="cs-CZ" sz="2400">
                <a:solidFill>
                  <a:schemeClr val="tx2">
                    <a:satMod val="200000"/>
                  </a:schemeClr>
                </a:solidFill>
              </a:rPr>
              <a:t>Symbióza</a:t>
            </a:r>
          </a:p>
        </p:txBody>
      </p:sp>
      <p:graphicFrame>
        <p:nvGraphicFramePr>
          <p:cNvPr id="222211" name="Group 3"/>
          <p:cNvGraphicFramePr>
            <a:graphicFrameLocks noGrp="1"/>
          </p:cNvGraphicFramePr>
          <p:nvPr>
            <p:ph type="tbl" idx="1"/>
          </p:nvPr>
        </p:nvGraphicFramePr>
        <p:xfrm>
          <a:off x="1992313" y="1700213"/>
          <a:ext cx="8229600" cy="498951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Typ interakce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Výsledek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Mutualismus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Predace a parazitismus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Komenzalismus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Amenzalismus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Kompetice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Plesiobióza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3484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Anthropocentrismus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Brambora - užitečná, živíme se jí</a:t>
            </a:r>
          </a:p>
          <a:p>
            <a:pPr eaLnBrk="1" hangingPunct="1"/>
            <a:r>
              <a:rPr lang="cs-CZ" altLang="cs-CZ"/>
              <a:t>mandelinka - škodlivá, ničí brambory</a:t>
            </a:r>
          </a:p>
          <a:p>
            <a:pPr eaLnBrk="1" hangingPunct="1"/>
            <a:r>
              <a:rPr lang="cs-CZ" altLang="cs-CZ"/>
              <a:t>sýkorka - užitečná, požírá mandelinky (užitečné zpěvné ptactvo hubí škodlivý hmyz)</a:t>
            </a:r>
          </a:p>
          <a:p>
            <a:pPr eaLnBrk="1" hangingPunct="1"/>
            <a:r>
              <a:rPr lang="cs-CZ" altLang="cs-CZ"/>
              <a:t>krahujec - škodlivý (myslivecké heslo „Lovu zdar - škodné zmar!“)</a:t>
            </a:r>
          </a:p>
        </p:txBody>
      </p:sp>
    </p:spTree>
    <p:extLst>
      <p:ext uri="{BB962C8B-B14F-4D97-AF65-F5344CB8AC3E}">
        <p14:creationId xmlns:p14="http://schemas.microsoft.com/office/powerpoint/2010/main" val="3330150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4400550" cy="4114800"/>
          </a:xfrm>
        </p:spPr>
        <p:txBody>
          <a:bodyPr/>
          <a:lstStyle/>
          <a:p>
            <a:pPr eaLnBrk="1" hangingPunct="1"/>
            <a:r>
              <a:rPr lang="cs-CZ" altLang="cs-CZ"/>
              <a:t>Mandelinky, brabenci – Trumanovi spojenci</a:t>
            </a:r>
          </a:p>
        </p:txBody>
      </p:sp>
      <p:pic>
        <p:nvPicPr>
          <p:cNvPr id="195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96975"/>
            <a:ext cx="374332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5" descr="vyhlaska mandelinka bramb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0"/>
            <a:ext cx="47879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06109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6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škodlivé organismy hubíme pesticidy</a:t>
            </a:r>
          </a:p>
          <a:p>
            <a:pPr lvl="1" eaLnBrk="1" hangingPunct="1"/>
            <a:r>
              <a:rPr lang="cs-CZ" altLang="cs-CZ"/>
              <a:t>ovšem samotný název je kritizovatelný</a:t>
            </a:r>
          </a:p>
          <a:p>
            <a:pPr lvl="2" eaLnBrk="1" hangingPunct="1"/>
            <a:r>
              <a:rPr lang="cs-CZ" altLang="cs-CZ"/>
              <a:t>pest = škůdce, škodlivá rostlina, plevel; mor; otrava, mrzutost, svízel; otrava, dotěra</a:t>
            </a:r>
          </a:p>
        </p:txBody>
      </p:sp>
    </p:spTree>
    <p:extLst>
      <p:ext uri="{BB962C8B-B14F-4D97-AF65-F5344CB8AC3E}">
        <p14:creationId xmlns:p14="http://schemas.microsoft.com/office/powerpoint/2010/main" val="205563433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Amphibióza</a:t>
            </a:r>
          </a:p>
        </p:txBody>
      </p:sp>
      <p:sp>
        <p:nvSpPr>
          <p:cNvPr id="197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 mnoha případech se mikroorganismy, které osídlují naše těla, chovají jako parazité, komenzálové nebo mutualisté. Čím jsou, „záleží na kontextu“. </a:t>
            </a:r>
          </a:p>
          <a:p>
            <a:pPr eaLnBrk="1" hangingPunct="1"/>
            <a:r>
              <a:rPr lang="cs-CZ" altLang="cs-CZ" sz="1200"/>
              <a:t>Frank, L., Benkov, K., Blaser, M., et al. (2013) </a:t>
            </a:r>
            <a:r>
              <a:rPr lang="cs-CZ" altLang="cs-CZ" sz="1200" i="1"/>
              <a:t>The Human Microbiome. Science, History and Research. </a:t>
            </a:r>
            <a:r>
              <a:rPr lang="cs-CZ" altLang="cs-CZ" sz="1200"/>
              <a:t>in Rhodes, R., Gligorov, N., Schwab, A.P.,m (eds.) (2013) </a:t>
            </a:r>
            <a:r>
              <a:rPr lang="cs-CZ" altLang="cs-CZ" sz="1200" i="1"/>
              <a:t>The Human Microbiome. Ethical, Legal, Social Concepts. </a:t>
            </a:r>
            <a:r>
              <a:rPr lang="cs-CZ" altLang="cs-CZ" sz="1200"/>
              <a:t>Oxford University Press. p. 29</a:t>
            </a:r>
          </a:p>
        </p:txBody>
      </p:sp>
    </p:spTree>
    <p:extLst>
      <p:ext uri="{BB962C8B-B14F-4D97-AF65-F5344CB8AC3E}">
        <p14:creationId xmlns:p14="http://schemas.microsoft.com/office/powerpoint/2010/main" val="15733637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7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 mnoha případech hrají mikroorganismy, které osídlují naše těla roli buď parazita, komenzále nebo </a:t>
            </a:r>
            <a:r>
              <a:rPr lang="cs-CZ" altLang="cs-CZ" dirty="0" err="1"/>
              <a:t>mutualisty</a:t>
            </a:r>
            <a:r>
              <a:rPr lang="cs-CZ" altLang="cs-CZ" dirty="0"/>
              <a:t>, jaká tato role bude „závisí na kontextu“. </a:t>
            </a:r>
          </a:p>
          <a:p>
            <a:pPr eaLnBrk="1" hangingPunct="1"/>
            <a:r>
              <a:rPr lang="cs-CZ" altLang="cs-CZ" sz="1200" dirty="0"/>
              <a:t>Frank, L., </a:t>
            </a:r>
            <a:r>
              <a:rPr lang="cs-CZ" altLang="cs-CZ" sz="1200" dirty="0" err="1"/>
              <a:t>Benkov</a:t>
            </a:r>
            <a:r>
              <a:rPr lang="cs-CZ" altLang="cs-CZ" sz="1200" dirty="0"/>
              <a:t>, K., </a:t>
            </a:r>
            <a:r>
              <a:rPr lang="cs-CZ" altLang="cs-CZ" sz="1200" dirty="0" err="1"/>
              <a:t>Blaser</a:t>
            </a:r>
            <a:r>
              <a:rPr lang="cs-CZ" altLang="cs-CZ" sz="1200" dirty="0"/>
              <a:t>, M., et al.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Science, </a:t>
            </a:r>
            <a:r>
              <a:rPr lang="cs-CZ" altLang="cs-CZ" sz="1200" i="1" dirty="0" err="1"/>
              <a:t>History</a:t>
            </a:r>
            <a:r>
              <a:rPr lang="cs-CZ" altLang="cs-CZ" sz="1200" i="1" dirty="0"/>
              <a:t> and </a:t>
            </a:r>
            <a:r>
              <a:rPr lang="cs-CZ" altLang="cs-CZ" sz="1200" i="1" dirty="0" err="1"/>
              <a:t>Research</a:t>
            </a:r>
            <a:r>
              <a:rPr lang="cs-CZ" altLang="cs-CZ" sz="1200" i="1" dirty="0"/>
              <a:t>. </a:t>
            </a:r>
            <a:r>
              <a:rPr lang="cs-CZ" altLang="cs-CZ" sz="1200" dirty="0"/>
              <a:t>in </a:t>
            </a:r>
            <a:r>
              <a:rPr lang="cs-CZ" altLang="cs-CZ" sz="1200" dirty="0" err="1"/>
              <a:t>Rhodes</a:t>
            </a:r>
            <a:r>
              <a:rPr lang="cs-CZ" altLang="cs-CZ" sz="1200" dirty="0"/>
              <a:t>, R., </a:t>
            </a:r>
            <a:r>
              <a:rPr lang="cs-CZ" altLang="cs-CZ" sz="1200" dirty="0" err="1"/>
              <a:t>Gligorov</a:t>
            </a:r>
            <a:r>
              <a:rPr lang="cs-CZ" altLang="cs-CZ" sz="1200" dirty="0"/>
              <a:t>, N., </a:t>
            </a:r>
            <a:r>
              <a:rPr lang="cs-CZ" altLang="cs-CZ" sz="1200" dirty="0" err="1"/>
              <a:t>Schwab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A.P.,m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eds</a:t>
            </a:r>
            <a:r>
              <a:rPr lang="cs-CZ" altLang="cs-CZ" sz="1200" dirty="0"/>
              <a:t>.) (2013)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Human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Microbiome</a:t>
            </a:r>
            <a:r>
              <a:rPr lang="cs-CZ" altLang="cs-CZ" sz="1200" i="1" dirty="0"/>
              <a:t>. </a:t>
            </a:r>
            <a:r>
              <a:rPr lang="cs-CZ" altLang="cs-CZ" sz="1200" i="1" dirty="0" err="1"/>
              <a:t>Ethical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Legal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Social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Concepts</a:t>
            </a:r>
            <a:r>
              <a:rPr lang="cs-CZ" altLang="cs-CZ" sz="1200" i="1" dirty="0"/>
              <a:t>. </a:t>
            </a:r>
            <a:r>
              <a:rPr lang="cs-CZ" altLang="cs-CZ" sz="1200" dirty="0"/>
              <a:t>Oxford University </a:t>
            </a:r>
            <a:r>
              <a:rPr lang="cs-CZ" altLang="cs-CZ" sz="1200" dirty="0" err="1"/>
              <a:t>Press</a:t>
            </a:r>
            <a:r>
              <a:rPr lang="cs-CZ" altLang="cs-CZ" sz="1200" dirty="0"/>
              <a:t>. p. 29</a:t>
            </a:r>
          </a:p>
        </p:txBody>
      </p:sp>
    </p:spTree>
    <p:extLst>
      <p:ext uri="{BB962C8B-B14F-4D97-AF65-F5344CB8AC3E}">
        <p14:creationId xmlns:p14="http://schemas.microsoft.com/office/powerpoint/2010/main" val="28361955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Interakce mezi dvěma druhy</a:t>
            </a:r>
            <a:br>
              <a:rPr lang="cs-CZ">
                <a:solidFill>
                  <a:schemeClr val="tx2">
                    <a:satMod val="200000"/>
                  </a:schemeClr>
                </a:solidFill>
              </a:rPr>
            </a:br>
            <a:r>
              <a:rPr lang="cs-CZ" sz="2400">
                <a:solidFill>
                  <a:schemeClr val="tx2">
                    <a:satMod val="200000"/>
                  </a:schemeClr>
                </a:solidFill>
              </a:rPr>
              <a:t>Symbióza</a:t>
            </a:r>
          </a:p>
        </p:txBody>
      </p:sp>
      <p:graphicFrame>
        <p:nvGraphicFramePr>
          <p:cNvPr id="222211" name="Group 3"/>
          <p:cNvGraphicFramePr>
            <a:graphicFrameLocks noGrp="1"/>
          </p:cNvGraphicFramePr>
          <p:nvPr>
            <p:ph type="tbl" idx="1"/>
          </p:nvPr>
        </p:nvGraphicFramePr>
        <p:xfrm>
          <a:off x="1992313" y="1341439"/>
          <a:ext cx="7726362" cy="5229225"/>
        </p:xfrm>
        <a:graphic>
          <a:graphicData uri="http://schemas.openxmlformats.org/drawingml/2006/table">
            <a:tbl>
              <a:tblPr/>
              <a:tblGrid>
                <a:gridCol w="3863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3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Typ interakce</a:t>
                      </a:r>
                    </a:p>
                  </a:txBody>
                  <a:tcPr marL="91441" marR="91441" marT="45713" marB="4571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Výsledek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Mutualismus</a:t>
                      </a: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+/+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Predace a parazitismus</a:t>
                      </a: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+/-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Komenzalismus</a:t>
                      </a: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+/0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Amenzalismus</a:t>
                      </a: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0/-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Kompetice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-/-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Plesiobióza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0/0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Amfibióza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+/+,-,0 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záleží na kontextu</a:t>
                      </a:r>
                    </a:p>
                  </a:txBody>
                  <a:tcPr marL="91441" marR="9144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4753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5264</Words>
  <Application>Microsoft Office PowerPoint</Application>
  <PresentationFormat>Širokoúhlá obrazovka</PresentationFormat>
  <Paragraphs>378</Paragraphs>
  <Slides>105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10</vt:i4>
      </vt:variant>
      <vt:variant>
        <vt:lpstr>Nadpisy snímků</vt:lpstr>
      </vt:variant>
      <vt:variant>
        <vt:i4>105</vt:i4>
      </vt:variant>
    </vt:vector>
  </HeadingPairs>
  <TitlesOfParts>
    <vt:vector size="125" baseType="lpstr">
      <vt:lpstr>Arial</vt:lpstr>
      <vt:lpstr>Calibri</vt:lpstr>
      <vt:lpstr>Consolas</vt:lpstr>
      <vt:lpstr>Franklin Gothic Book</vt:lpstr>
      <vt:lpstr>Franklin Gothic Medium</vt:lpstr>
      <vt:lpstr>nyt-cheltenham-sh</vt:lpstr>
      <vt:lpstr>Times New Roman</vt:lpstr>
      <vt:lpstr>Wingdings</vt:lpstr>
      <vt:lpstr>Wingdings 2</vt:lpstr>
      <vt:lpstr>Wingdings 3</vt:lpstr>
      <vt:lpstr>3_Motiv sady Office</vt:lpstr>
      <vt:lpstr>1_Metro</vt:lpstr>
      <vt:lpstr>Motiv sady Office</vt:lpstr>
      <vt:lpstr>Výchozí návrh</vt:lpstr>
      <vt:lpstr>1_Cesta</vt:lpstr>
      <vt:lpstr>1_Motiv sady Office</vt:lpstr>
      <vt:lpstr>3_Metro</vt:lpstr>
      <vt:lpstr>4_Motiv sady Office</vt:lpstr>
      <vt:lpstr>Cesta</vt:lpstr>
      <vt:lpstr>2_Motiv sady Office</vt:lpstr>
      <vt:lpstr>Lidský Mikrobiom</vt:lpstr>
      <vt:lpstr>Prezentace aplikace PowerPoint</vt:lpstr>
      <vt:lpstr>Termín „Mikrobiom“</vt:lpstr>
      <vt:lpstr>Definice</vt:lpstr>
      <vt:lpstr>Prezentace aplikace PowerPoint</vt:lpstr>
      <vt:lpstr>Prezentace aplikace PowerPoint</vt:lpstr>
      <vt:lpstr>Biota</vt:lpstr>
      <vt:lpstr>Prezentace aplikace PowerPoint</vt:lpstr>
      <vt:lpstr>Prezentace aplikace PowerPoint</vt:lpstr>
      <vt:lpstr>Mikrobiota</vt:lpstr>
      <vt:lpstr>Prezentace aplikace PowerPoint</vt:lpstr>
      <vt:lpstr>Proč se starat o mikrobiom?</vt:lpstr>
      <vt:lpstr>Proč se starat o mikroby?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Lidský GIT</vt:lpstr>
      <vt:lpstr>Prezentace aplikace PowerPoint</vt:lpstr>
      <vt:lpstr>Co víme</vt:lpstr>
      <vt:lpstr>Nezodpovězené otázky</vt:lpstr>
      <vt:lpstr>Human Microbiome Project</vt:lpstr>
      <vt:lpstr>Human Microbiome Project http://hmpdacc.org/overview/about.php</vt:lpstr>
      <vt:lpstr>Prezentace aplikace PowerPoint</vt:lpstr>
      <vt:lpstr>Human Microbiome Project http://hmpdacc.org/overview/about.php</vt:lpstr>
      <vt:lpstr>Human Microbiome Project 2007</vt:lpstr>
      <vt:lpstr>Human Microbiome Project 2007</vt:lpstr>
      <vt:lpstr>HMP</vt:lpstr>
      <vt:lpstr>Prezentace aplikace PowerPoint</vt:lpstr>
      <vt:lpstr>HMP</vt:lpstr>
      <vt:lpstr>HMP</vt:lpstr>
      <vt:lpstr>Human Microbiome Project 2007</vt:lpstr>
      <vt:lpstr>HMP Fáze I.</vt:lpstr>
      <vt:lpstr>HMP</vt:lpstr>
      <vt:lpstr>HMP II. </vt:lpstr>
      <vt:lpstr>iHMP </vt:lpstr>
      <vt:lpstr>Alfa, Beta a Gama Diverzita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OSA GIT-MOZEK-MIKROBIOM</vt:lpstr>
      <vt:lpstr>Osa GIT-mozek-mikrobiom</vt:lpstr>
      <vt:lpstr>Osa GIT-mozek-mikrobiom</vt:lpstr>
      <vt:lpstr>Osa GIT-mozek-mikrobiom</vt:lpstr>
      <vt:lpstr>Osa GIT-mozek-mikrobiom</vt:lpstr>
      <vt:lpstr>Osa GIT-mozek-mikrobiom</vt:lpstr>
      <vt:lpstr>Prezentace aplikace PowerPoint</vt:lpstr>
      <vt:lpstr>mikrobiota trávicího traktu</vt:lpstr>
      <vt:lpstr>Mikrobiom v GIT</vt:lpstr>
      <vt:lpstr>Prezentace aplikace PowerPoint</vt:lpstr>
      <vt:lpstr>Prezentace aplikace PowerPoint</vt:lpstr>
      <vt:lpstr>Prezentace aplikace PowerPoint</vt:lpstr>
      <vt:lpstr>Dieta</vt:lpstr>
      <vt:lpstr>Dieta</vt:lpstr>
      <vt:lpstr>Clostridium difficile</vt:lpstr>
      <vt:lpstr>Prezentace aplikace PowerPoint</vt:lpstr>
      <vt:lpstr>mikrobiom a císařský řez</vt:lpstr>
      <vt:lpstr>Prezentace aplikace PowerPoint</vt:lpstr>
      <vt:lpstr>Prezentace aplikace PowerPoint</vt:lpstr>
      <vt:lpstr>Člověk a pes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kdo je člověk?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Parazitismus </vt:lpstr>
      <vt:lpstr>Prezentace aplikace PowerPoint</vt:lpstr>
      <vt:lpstr>Prezentace aplikace PowerPoint</vt:lpstr>
      <vt:lpstr>„Druhý mozek“</vt:lpstr>
      <vt:lpstr>Prezentace aplikace PowerPoint</vt:lpstr>
      <vt:lpstr>„Druhý mozek“</vt:lpstr>
      <vt:lpstr>Dieta</vt:lpstr>
      <vt:lpstr>Dieta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Závěr</vt:lpstr>
      <vt:lpstr>organismy jsou užitečné nebo škodlivé</vt:lpstr>
      <vt:lpstr>Interakce mezi dvěma druhy Symbióza</vt:lpstr>
      <vt:lpstr>Anthropocentrismus</vt:lpstr>
      <vt:lpstr>Prezentace aplikace PowerPoint</vt:lpstr>
      <vt:lpstr>Prezentace aplikace PowerPoint</vt:lpstr>
      <vt:lpstr>Amphibióza</vt:lpstr>
      <vt:lpstr>Prezentace aplikace PowerPoint</vt:lpstr>
      <vt:lpstr>Interakce mezi dvěma druhy Symbióza</vt:lpstr>
      <vt:lpstr>Amphibióza</vt:lpstr>
      <vt:lpstr>„Praedicta“</vt:lpstr>
      <vt:lpstr>Prezentace aplikace PowerPoint</vt:lpstr>
      <vt:lpstr>MIracinonyx</vt:lpstr>
      <vt:lpstr>Prezentace aplikace PowerPoint</vt:lpstr>
      <vt:lpstr>Prezentace aplikace PowerPoint</vt:lpstr>
    </vt:vector>
  </TitlesOfParts>
  <Company>3. lékařská fakulta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Humane Microbiome</dc:title>
  <dc:creator>Marek_Vacha</dc:creator>
  <cp:lastModifiedBy>Marek_Vacha</cp:lastModifiedBy>
  <cp:revision>56</cp:revision>
  <dcterms:created xsi:type="dcterms:W3CDTF">2016-05-17T14:21:54Z</dcterms:created>
  <dcterms:modified xsi:type="dcterms:W3CDTF">2017-05-24T13:49:42Z</dcterms:modified>
</cp:coreProperties>
</file>