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317" r:id="rId4"/>
    <p:sldId id="318" r:id="rId5"/>
    <p:sldId id="319" r:id="rId6"/>
    <p:sldId id="320" r:id="rId7"/>
    <p:sldId id="321" r:id="rId8"/>
    <p:sldId id="322" r:id="rId9"/>
    <p:sldId id="323" r:id="rId10"/>
    <p:sldId id="324" r:id="rId11"/>
    <p:sldId id="258" r:id="rId12"/>
    <p:sldId id="259" r:id="rId13"/>
    <p:sldId id="260" r:id="rId14"/>
    <p:sldId id="261" r:id="rId15"/>
    <p:sldId id="262" r:id="rId16"/>
    <p:sldId id="263" r:id="rId17"/>
    <p:sldId id="264" r:id="rId18"/>
    <p:sldId id="325" r:id="rId19"/>
    <p:sldId id="267" r:id="rId20"/>
    <p:sldId id="326" r:id="rId21"/>
    <p:sldId id="268" r:id="rId22"/>
    <p:sldId id="327" r:id="rId23"/>
    <p:sldId id="300" r:id="rId24"/>
    <p:sldId id="301" r:id="rId25"/>
    <p:sldId id="272" r:id="rId26"/>
    <p:sldId id="306" r:id="rId27"/>
    <p:sldId id="307" r:id="rId28"/>
    <p:sldId id="305" r:id="rId29"/>
    <p:sldId id="273" r:id="rId30"/>
    <p:sldId id="274" r:id="rId31"/>
    <p:sldId id="275" r:id="rId32"/>
    <p:sldId id="276" r:id="rId33"/>
    <p:sldId id="277" r:id="rId34"/>
    <p:sldId id="302" r:id="rId35"/>
    <p:sldId id="279" r:id="rId36"/>
    <p:sldId id="316" r:id="rId37"/>
    <p:sldId id="280" r:id="rId38"/>
    <p:sldId id="31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308" r:id="rId54"/>
    <p:sldId id="309" r:id="rId55"/>
    <p:sldId id="295" r:id="rId56"/>
    <p:sldId id="296" r:id="rId57"/>
    <p:sldId id="297" r:id="rId58"/>
    <p:sldId id="298" r:id="rId59"/>
    <p:sldId id="299" r:id="rId6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Obdélník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Obdélník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6" name="Obdélník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7" name="Obdélník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0" name="Obdélník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11" name="Obdélník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2" name="Obdélník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3" name="Obdélník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4" name="Obdélník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8" name="Nadpis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cs-CZ" smtClean="0"/>
              <a:t>Klepnutím lze upravit styl předlohy nadpisů.</a:t>
            </a:r>
            <a:endParaRPr lang="en-US"/>
          </a:p>
        </p:txBody>
      </p:sp>
      <p:sp>
        <p:nvSpPr>
          <p:cNvPr id="9" name="Podnadpis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cs-CZ" smtClean="0"/>
              <a:t>Klepnutím lze upravit styl předlohy podnadpisů.</a:t>
            </a:r>
            <a:endParaRPr lang="en-US"/>
          </a:p>
        </p:txBody>
      </p:sp>
      <p:sp>
        <p:nvSpPr>
          <p:cNvPr id="15" name="Zástupný symbol pro datum 27"/>
          <p:cNvSpPr>
            <a:spLocks noGrp="1"/>
          </p:cNvSpPr>
          <p:nvPr>
            <p:ph type="dt" sz="half" idx="10"/>
          </p:nvPr>
        </p:nvSpPr>
        <p:spPr/>
        <p:txBody>
          <a:bodyPr/>
          <a:lstStyle>
            <a:lvl1pPr>
              <a:defRPr/>
            </a:lvl1pPr>
            <a:extLst/>
          </a:lstStyle>
          <a:p>
            <a:pPr>
              <a:defRPr/>
            </a:pPr>
            <a:endParaRPr lang="cs-CZ">
              <a:solidFill>
                <a:srgbClr val="D6ECFF"/>
              </a:solidFill>
            </a:endParaRPr>
          </a:p>
        </p:txBody>
      </p:sp>
      <p:sp>
        <p:nvSpPr>
          <p:cNvPr id="16" name="Zástupný symbol pro zápatí 16"/>
          <p:cNvSpPr>
            <a:spLocks noGrp="1"/>
          </p:cNvSpPr>
          <p:nvPr>
            <p:ph type="ftr" sz="quarter" idx="11"/>
          </p:nvPr>
        </p:nvSpPr>
        <p:spPr/>
        <p:txBody>
          <a:bodyPr/>
          <a:lstStyle>
            <a:lvl1pPr>
              <a:defRPr/>
            </a:lvl1pPr>
            <a:extLst/>
          </a:lstStyle>
          <a:p>
            <a:pPr>
              <a:defRPr/>
            </a:pPr>
            <a:endParaRPr lang="cs-CZ">
              <a:solidFill>
                <a:srgbClr val="D6ECFF"/>
              </a:solidFill>
            </a:endParaRPr>
          </a:p>
        </p:txBody>
      </p:sp>
      <p:sp>
        <p:nvSpPr>
          <p:cNvPr id="17" name="Zástupný symbol pro číslo snímku 28"/>
          <p:cNvSpPr>
            <a:spLocks noGrp="1"/>
          </p:cNvSpPr>
          <p:nvPr>
            <p:ph type="sldNum" sz="quarter" idx="12"/>
          </p:nvPr>
        </p:nvSpPr>
        <p:spPr/>
        <p:txBody>
          <a:bodyPr/>
          <a:lstStyle>
            <a:lvl1pPr>
              <a:defRPr/>
            </a:lvl1pPr>
            <a:extLst/>
          </a:lstStyle>
          <a:p>
            <a:pPr>
              <a:defRPr/>
            </a:pPr>
            <a:fld id="{C7CDB4E6-69A1-4A99-AE49-0A64D50328C5}" type="slidenum">
              <a:rPr lang="cs-CZ">
                <a:solidFill>
                  <a:srgbClr val="D6ECFF"/>
                </a:solidFill>
              </a:rPr>
              <a:pPr>
                <a:defRPr/>
              </a:pPr>
              <a:t>‹#›</a:t>
            </a:fld>
            <a:endParaRPr lang="cs-CZ">
              <a:solidFill>
                <a:srgbClr val="D6ECFF"/>
              </a:solidFill>
            </a:endParaRPr>
          </a:p>
        </p:txBody>
      </p:sp>
    </p:spTree>
    <p:extLst>
      <p:ext uri="{BB962C8B-B14F-4D97-AF65-F5344CB8AC3E}">
        <p14:creationId xmlns:p14="http://schemas.microsoft.com/office/powerpoint/2010/main" val="1245421699"/>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lvl1pPr>
              <a:defRPr/>
            </a:lvl1pPr>
            <a:extLst/>
          </a:lstStyle>
          <a:p>
            <a:pPr>
              <a:defRPr/>
            </a:pPr>
            <a:endParaRPr lang="cs-CZ">
              <a:solidFill>
                <a:srgbClr val="D6ECFF"/>
              </a:solidFill>
            </a:endParaRPr>
          </a:p>
        </p:txBody>
      </p:sp>
      <p:sp>
        <p:nvSpPr>
          <p:cNvPr id="5" name="Zástupný symbol pro zápatí 4"/>
          <p:cNvSpPr>
            <a:spLocks noGrp="1"/>
          </p:cNvSpPr>
          <p:nvPr>
            <p:ph type="ftr" sz="quarter" idx="11"/>
          </p:nvPr>
        </p:nvSpPr>
        <p:spPr/>
        <p:txBody>
          <a:bodyPr/>
          <a:lstStyle>
            <a:lvl1pPr>
              <a:defRPr/>
            </a:lvl1pPr>
            <a:extLst/>
          </a:lstStyle>
          <a:p>
            <a:pPr>
              <a:defRPr/>
            </a:pPr>
            <a:endParaRPr lang="cs-CZ">
              <a:solidFill>
                <a:srgbClr val="D6ECFF"/>
              </a:solidFill>
            </a:endParaRPr>
          </a:p>
        </p:txBody>
      </p:sp>
      <p:sp>
        <p:nvSpPr>
          <p:cNvPr id="6" name="Zástupný symbol pro číslo snímku 5"/>
          <p:cNvSpPr>
            <a:spLocks noGrp="1"/>
          </p:cNvSpPr>
          <p:nvPr>
            <p:ph type="sldNum" sz="quarter" idx="12"/>
          </p:nvPr>
        </p:nvSpPr>
        <p:spPr/>
        <p:txBody>
          <a:bodyPr/>
          <a:lstStyle>
            <a:lvl1pPr>
              <a:defRPr/>
            </a:lvl1pPr>
            <a:extLst/>
          </a:lstStyle>
          <a:p>
            <a:pPr>
              <a:defRPr/>
            </a:pPr>
            <a:fld id="{EF5FF3AB-F5EE-486D-AFE5-0799856E21E3}" type="slidenum">
              <a:rPr lang="cs-CZ">
                <a:solidFill>
                  <a:srgbClr val="D6ECFF"/>
                </a:solidFill>
              </a:rPr>
              <a:pPr>
                <a:defRPr/>
              </a:pPr>
              <a:t>‹#›</a:t>
            </a:fld>
            <a:endParaRPr lang="cs-CZ">
              <a:solidFill>
                <a:srgbClr val="D6ECFF"/>
              </a:solidFill>
            </a:endParaRPr>
          </a:p>
        </p:txBody>
      </p:sp>
    </p:spTree>
    <p:extLst>
      <p:ext uri="{BB962C8B-B14F-4D97-AF65-F5344CB8AC3E}">
        <p14:creationId xmlns:p14="http://schemas.microsoft.com/office/powerpoint/2010/main" val="164431813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981200" cy="5851525"/>
          </a:xfrm>
        </p:spPr>
        <p:txBody>
          <a:bodyPr vert="eaVert" anchor="ctr"/>
          <a:lstStyle>
            <a:extLs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609600" y="274639"/>
            <a:ext cx="5867400" cy="5851525"/>
          </a:xfrm>
        </p:spPr>
        <p:txBody>
          <a:bodyPr vert="eaVert"/>
          <a:lstStyle>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lvl1pPr>
              <a:defRPr/>
            </a:lvl1pPr>
            <a:extLst/>
          </a:lstStyle>
          <a:p>
            <a:pPr>
              <a:defRPr/>
            </a:pPr>
            <a:endParaRPr lang="cs-CZ">
              <a:solidFill>
                <a:srgbClr val="D6ECFF"/>
              </a:solidFill>
            </a:endParaRPr>
          </a:p>
        </p:txBody>
      </p:sp>
      <p:sp>
        <p:nvSpPr>
          <p:cNvPr id="5" name="Zástupný symbol pro zápatí 4"/>
          <p:cNvSpPr>
            <a:spLocks noGrp="1"/>
          </p:cNvSpPr>
          <p:nvPr>
            <p:ph type="ftr" sz="quarter" idx="11"/>
          </p:nvPr>
        </p:nvSpPr>
        <p:spPr/>
        <p:txBody>
          <a:bodyPr/>
          <a:lstStyle>
            <a:lvl1pPr>
              <a:defRPr/>
            </a:lvl1pPr>
            <a:extLst/>
          </a:lstStyle>
          <a:p>
            <a:pPr>
              <a:defRPr/>
            </a:pPr>
            <a:endParaRPr lang="cs-CZ">
              <a:solidFill>
                <a:srgbClr val="D6ECFF"/>
              </a:solidFill>
            </a:endParaRPr>
          </a:p>
        </p:txBody>
      </p:sp>
      <p:sp>
        <p:nvSpPr>
          <p:cNvPr id="6" name="Zástupný symbol pro číslo snímku 5"/>
          <p:cNvSpPr>
            <a:spLocks noGrp="1"/>
          </p:cNvSpPr>
          <p:nvPr>
            <p:ph type="sldNum" sz="quarter" idx="12"/>
          </p:nvPr>
        </p:nvSpPr>
        <p:spPr/>
        <p:txBody>
          <a:bodyPr/>
          <a:lstStyle>
            <a:lvl1pPr>
              <a:defRPr/>
            </a:lvl1pPr>
            <a:extLst/>
          </a:lstStyle>
          <a:p>
            <a:pPr>
              <a:defRPr/>
            </a:pPr>
            <a:fld id="{949122B0-799E-4669-A353-33AA3171F66D}" type="slidenum">
              <a:rPr lang="cs-CZ">
                <a:solidFill>
                  <a:srgbClr val="D6ECFF"/>
                </a:solidFill>
              </a:rPr>
              <a:pPr>
                <a:defRPr/>
              </a:pPr>
              <a:t>‹#›</a:t>
            </a:fld>
            <a:endParaRPr lang="cs-CZ">
              <a:solidFill>
                <a:srgbClr val="D6ECFF"/>
              </a:solidFill>
            </a:endParaRPr>
          </a:p>
        </p:txBody>
      </p:sp>
    </p:spTree>
    <p:extLst>
      <p:ext uri="{BB962C8B-B14F-4D97-AF65-F5344CB8AC3E}">
        <p14:creationId xmlns:p14="http://schemas.microsoft.com/office/powerpoint/2010/main" val="1348852860"/>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pPr>
              <a:defRPr/>
            </a:pPr>
            <a:endParaRPr lang="cs-CZ">
              <a:solidFill>
                <a:srgbClr val="D6ECFF"/>
              </a:solidFill>
            </a:endParaRPr>
          </a:p>
        </p:txBody>
      </p:sp>
      <p:sp>
        <p:nvSpPr>
          <p:cNvPr id="5" name="Zástupný symbol pro zápatí 4"/>
          <p:cNvSpPr>
            <a:spLocks noGrp="1"/>
          </p:cNvSpPr>
          <p:nvPr>
            <p:ph type="ftr" sz="quarter" idx="11"/>
          </p:nvPr>
        </p:nvSpPr>
        <p:spPr/>
        <p:txBody>
          <a:bodyPr/>
          <a:lstStyle/>
          <a:p>
            <a:pPr>
              <a:defRPr/>
            </a:pPr>
            <a:endParaRPr lang="cs-CZ">
              <a:solidFill>
                <a:srgbClr val="D6ECFF"/>
              </a:solidFill>
            </a:endParaRPr>
          </a:p>
        </p:txBody>
      </p:sp>
      <p:sp>
        <p:nvSpPr>
          <p:cNvPr id="6" name="Zástupný symbol pro číslo snímku 5"/>
          <p:cNvSpPr>
            <a:spLocks noGrp="1"/>
          </p:cNvSpPr>
          <p:nvPr>
            <p:ph type="sldNum" sz="quarter" idx="12"/>
          </p:nvPr>
        </p:nvSpPr>
        <p:spPr/>
        <p:txBody>
          <a:bodyPr/>
          <a:lstStyle/>
          <a:p>
            <a:pPr>
              <a:defRPr/>
            </a:pPr>
            <a:fld id="{C7CDB4E6-69A1-4A99-AE49-0A64D50328C5}" type="slidenum">
              <a:rPr lang="cs-CZ" smtClean="0">
                <a:solidFill>
                  <a:srgbClr val="D6ECFF"/>
                </a:solidFill>
              </a:rPr>
              <a:pPr>
                <a:defRPr/>
              </a:pPr>
              <a:t>‹#›</a:t>
            </a:fld>
            <a:endParaRPr lang="cs-CZ">
              <a:solidFill>
                <a:srgbClr val="D6ECFF"/>
              </a:solidFill>
            </a:endParaRPr>
          </a:p>
        </p:txBody>
      </p:sp>
    </p:spTree>
  </p:cSld>
  <p:clrMapOvr>
    <a:masterClrMapping/>
  </p:clrMapOvr>
  <p:transition>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a:defRPr/>
            </a:pPr>
            <a:endParaRPr lang="cs-CZ">
              <a:solidFill>
                <a:srgbClr val="D6ECFF"/>
              </a:solidFill>
            </a:endParaRPr>
          </a:p>
        </p:txBody>
      </p:sp>
      <p:sp>
        <p:nvSpPr>
          <p:cNvPr id="5" name="Zástupný symbol pro zápatí 4"/>
          <p:cNvSpPr>
            <a:spLocks noGrp="1"/>
          </p:cNvSpPr>
          <p:nvPr>
            <p:ph type="ftr" sz="quarter" idx="11"/>
          </p:nvPr>
        </p:nvSpPr>
        <p:spPr/>
        <p:txBody>
          <a:bodyPr/>
          <a:lstStyle/>
          <a:p>
            <a:pPr>
              <a:defRPr/>
            </a:pPr>
            <a:endParaRPr lang="cs-CZ">
              <a:solidFill>
                <a:srgbClr val="D6ECFF"/>
              </a:solidFill>
            </a:endParaRPr>
          </a:p>
        </p:txBody>
      </p:sp>
      <p:sp>
        <p:nvSpPr>
          <p:cNvPr id="6" name="Zástupný symbol pro číslo snímku 5"/>
          <p:cNvSpPr>
            <a:spLocks noGrp="1"/>
          </p:cNvSpPr>
          <p:nvPr>
            <p:ph type="sldNum" sz="quarter" idx="12"/>
          </p:nvPr>
        </p:nvSpPr>
        <p:spPr/>
        <p:txBody>
          <a:bodyPr/>
          <a:lstStyle/>
          <a:p>
            <a:pPr>
              <a:defRPr/>
            </a:pPr>
            <a:fld id="{403AC04A-BE17-4554-AC5F-1E59A471B97B}" type="slidenum">
              <a:rPr lang="cs-CZ" smtClean="0">
                <a:solidFill>
                  <a:srgbClr val="D6ECFF"/>
                </a:solidFill>
              </a:rPr>
              <a:pPr>
                <a:defRPr/>
              </a:pPr>
              <a:t>‹#›</a:t>
            </a:fld>
            <a:endParaRPr lang="cs-CZ">
              <a:solidFill>
                <a:srgbClr val="D6ECFF"/>
              </a:solidFill>
            </a:endParaRPr>
          </a:p>
        </p:txBody>
      </p:sp>
    </p:spTree>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pPr>
              <a:defRPr/>
            </a:pPr>
            <a:endParaRPr lang="cs-CZ">
              <a:solidFill>
                <a:srgbClr val="D6ECFF"/>
              </a:solidFill>
            </a:endParaRPr>
          </a:p>
        </p:txBody>
      </p:sp>
      <p:sp>
        <p:nvSpPr>
          <p:cNvPr id="5" name="Zástupný symbol pro zápatí 4"/>
          <p:cNvSpPr>
            <a:spLocks noGrp="1"/>
          </p:cNvSpPr>
          <p:nvPr>
            <p:ph type="ftr" sz="quarter" idx="11"/>
          </p:nvPr>
        </p:nvSpPr>
        <p:spPr/>
        <p:txBody>
          <a:bodyPr/>
          <a:lstStyle/>
          <a:p>
            <a:pPr>
              <a:defRPr/>
            </a:pPr>
            <a:endParaRPr lang="cs-CZ">
              <a:solidFill>
                <a:srgbClr val="D6ECFF"/>
              </a:solidFill>
            </a:endParaRPr>
          </a:p>
        </p:txBody>
      </p:sp>
      <p:sp>
        <p:nvSpPr>
          <p:cNvPr id="6" name="Zástupný symbol pro číslo snímku 5"/>
          <p:cNvSpPr>
            <a:spLocks noGrp="1"/>
          </p:cNvSpPr>
          <p:nvPr>
            <p:ph type="sldNum" sz="quarter" idx="12"/>
          </p:nvPr>
        </p:nvSpPr>
        <p:spPr/>
        <p:txBody>
          <a:bodyPr/>
          <a:lstStyle/>
          <a:p>
            <a:pPr>
              <a:defRPr/>
            </a:pPr>
            <a:fld id="{16E9FC55-0940-43B7-A1F0-E4E0828132B0}" type="slidenum">
              <a:rPr lang="cs-CZ" smtClean="0">
                <a:solidFill>
                  <a:srgbClr val="D6ECFF"/>
                </a:solidFill>
              </a:rPr>
              <a:pPr>
                <a:defRPr/>
              </a:pPr>
              <a:t>‹#›</a:t>
            </a:fld>
            <a:endParaRPr lang="cs-CZ">
              <a:solidFill>
                <a:srgbClr val="D6ECFF"/>
              </a:solidFill>
            </a:endParaRPr>
          </a:p>
        </p:txBody>
      </p:sp>
    </p:spTree>
  </p:cSld>
  <p:clrMapOvr>
    <a:masterClrMapping/>
  </p:clrMapOvr>
  <p:transition>
    <p:rand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pPr>
              <a:defRPr/>
            </a:pPr>
            <a:endParaRPr lang="cs-CZ">
              <a:solidFill>
                <a:srgbClr val="D6ECFF"/>
              </a:solidFill>
            </a:endParaRPr>
          </a:p>
        </p:txBody>
      </p:sp>
      <p:sp>
        <p:nvSpPr>
          <p:cNvPr id="6" name="Zástupný symbol pro zápatí 5"/>
          <p:cNvSpPr>
            <a:spLocks noGrp="1"/>
          </p:cNvSpPr>
          <p:nvPr>
            <p:ph type="ftr" sz="quarter" idx="11"/>
          </p:nvPr>
        </p:nvSpPr>
        <p:spPr/>
        <p:txBody>
          <a:bodyPr/>
          <a:lstStyle/>
          <a:p>
            <a:pPr>
              <a:defRPr/>
            </a:pPr>
            <a:endParaRPr lang="cs-CZ">
              <a:solidFill>
                <a:srgbClr val="D6ECFF"/>
              </a:solidFill>
            </a:endParaRPr>
          </a:p>
        </p:txBody>
      </p:sp>
      <p:sp>
        <p:nvSpPr>
          <p:cNvPr id="7" name="Zástupný symbol pro číslo snímku 6"/>
          <p:cNvSpPr>
            <a:spLocks noGrp="1"/>
          </p:cNvSpPr>
          <p:nvPr>
            <p:ph type="sldNum" sz="quarter" idx="12"/>
          </p:nvPr>
        </p:nvSpPr>
        <p:spPr/>
        <p:txBody>
          <a:bodyPr/>
          <a:lstStyle/>
          <a:p>
            <a:pPr>
              <a:defRPr/>
            </a:pPr>
            <a:fld id="{129E2E70-79E3-4C68-9C12-04D7E2003EDA}" type="slidenum">
              <a:rPr lang="cs-CZ" smtClean="0">
                <a:solidFill>
                  <a:srgbClr val="D6ECFF"/>
                </a:solidFill>
              </a:rPr>
              <a:pPr>
                <a:defRPr/>
              </a:pPr>
              <a:t>‹#›</a:t>
            </a:fld>
            <a:endParaRPr lang="cs-CZ">
              <a:solidFill>
                <a:srgbClr val="D6ECFF"/>
              </a:solidFill>
            </a:endParaRPr>
          </a:p>
        </p:txBody>
      </p:sp>
    </p:spTree>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pPr>
              <a:defRPr/>
            </a:pPr>
            <a:endParaRPr lang="cs-CZ">
              <a:solidFill>
                <a:srgbClr val="D6ECFF"/>
              </a:solidFill>
            </a:endParaRPr>
          </a:p>
        </p:txBody>
      </p:sp>
      <p:sp>
        <p:nvSpPr>
          <p:cNvPr id="8" name="Zástupný symbol pro zápatí 7"/>
          <p:cNvSpPr>
            <a:spLocks noGrp="1"/>
          </p:cNvSpPr>
          <p:nvPr>
            <p:ph type="ftr" sz="quarter" idx="11"/>
          </p:nvPr>
        </p:nvSpPr>
        <p:spPr/>
        <p:txBody>
          <a:bodyPr/>
          <a:lstStyle/>
          <a:p>
            <a:pPr>
              <a:defRPr/>
            </a:pPr>
            <a:endParaRPr lang="cs-CZ">
              <a:solidFill>
                <a:srgbClr val="D6ECFF"/>
              </a:solidFill>
            </a:endParaRPr>
          </a:p>
        </p:txBody>
      </p:sp>
      <p:sp>
        <p:nvSpPr>
          <p:cNvPr id="9" name="Zástupný symbol pro číslo snímku 8"/>
          <p:cNvSpPr>
            <a:spLocks noGrp="1"/>
          </p:cNvSpPr>
          <p:nvPr>
            <p:ph type="sldNum" sz="quarter" idx="12"/>
          </p:nvPr>
        </p:nvSpPr>
        <p:spPr/>
        <p:txBody>
          <a:bodyPr/>
          <a:lstStyle/>
          <a:p>
            <a:pPr>
              <a:defRPr/>
            </a:pPr>
            <a:fld id="{80A731C6-2D8F-492C-A52F-A79188C1AAA8}" type="slidenum">
              <a:rPr lang="cs-CZ" smtClean="0">
                <a:solidFill>
                  <a:srgbClr val="D6ECFF"/>
                </a:solidFill>
              </a:rPr>
              <a:pPr>
                <a:defRPr/>
              </a:pPr>
              <a:t>‹#›</a:t>
            </a:fld>
            <a:endParaRPr lang="cs-CZ">
              <a:solidFill>
                <a:srgbClr val="D6ECFF"/>
              </a:solidFill>
            </a:endParaRPr>
          </a:p>
        </p:txBody>
      </p:sp>
    </p:spTree>
  </p:cSld>
  <p:clrMapOvr>
    <a:masterClrMapping/>
  </p:clrMapOvr>
  <p:transition>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pPr>
              <a:defRPr/>
            </a:pPr>
            <a:endParaRPr lang="cs-CZ">
              <a:solidFill>
                <a:srgbClr val="D6ECFF"/>
              </a:solidFill>
            </a:endParaRPr>
          </a:p>
        </p:txBody>
      </p:sp>
      <p:sp>
        <p:nvSpPr>
          <p:cNvPr id="4" name="Zástupný symbol pro zápatí 3"/>
          <p:cNvSpPr>
            <a:spLocks noGrp="1"/>
          </p:cNvSpPr>
          <p:nvPr>
            <p:ph type="ftr" sz="quarter" idx="11"/>
          </p:nvPr>
        </p:nvSpPr>
        <p:spPr/>
        <p:txBody>
          <a:bodyPr/>
          <a:lstStyle/>
          <a:p>
            <a:pPr>
              <a:defRPr/>
            </a:pPr>
            <a:endParaRPr lang="cs-CZ">
              <a:solidFill>
                <a:srgbClr val="D6ECFF"/>
              </a:solidFill>
            </a:endParaRPr>
          </a:p>
        </p:txBody>
      </p:sp>
      <p:sp>
        <p:nvSpPr>
          <p:cNvPr id="5" name="Zástupný symbol pro číslo snímku 4"/>
          <p:cNvSpPr>
            <a:spLocks noGrp="1"/>
          </p:cNvSpPr>
          <p:nvPr>
            <p:ph type="sldNum" sz="quarter" idx="12"/>
          </p:nvPr>
        </p:nvSpPr>
        <p:spPr/>
        <p:txBody>
          <a:bodyPr/>
          <a:lstStyle/>
          <a:p>
            <a:pPr>
              <a:defRPr/>
            </a:pPr>
            <a:fld id="{8857CE94-52D8-4562-9CB5-3073B8A7980C}" type="slidenum">
              <a:rPr lang="cs-CZ" smtClean="0">
                <a:solidFill>
                  <a:srgbClr val="D6ECFF"/>
                </a:solidFill>
              </a:rPr>
              <a:pPr>
                <a:defRPr/>
              </a:pPr>
              <a:t>‹#›</a:t>
            </a:fld>
            <a:endParaRPr lang="cs-CZ">
              <a:solidFill>
                <a:srgbClr val="D6ECFF"/>
              </a:solidFill>
            </a:endParaRPr>
          </a:p>
        </p:txBody>
      </p:sp>
    </p:spTree>
  </p:cSld>
  <p:clrMapOvr>
    <a:masterClrMapping/>
  </p:clrMapOvr>
  <p:transition>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endParaRPr lang="cs-CZ">
              <a:solidFill>
                <a:srgbClr val="D6ECFF"/>
              </a:solidFill>
            </a:endParaRPr>
          </a:p>
        </p:txBody>
      </p:sp>
      <p:sp>
        <p:nvSpPr>
          <p:cNvPr id="3" name="Zástupný symbol pro zápatí 2"/>
          <p:cNvSpPr>
            <a:spLocks noGrp="1"/>
          </p:cNvSpPr>
          <p:nvPr>
            <p:ph type="ftr" sz="quarter" idx="11"/>
          </p:nvPr>
        </p:nvSpPr>
        <p:spPr/>
        <p:txBody>
          <a:bodyPr/>
          <a:lstStyle/>
          <a:p>
            <a:pPr>
              <a:defRPr/>
            </a:pPr>
            <a:endParaRPr lang="cs-CZ">
              <a:solidFill>
                <a:srgbClr val="D6ECFF"/>
              </a:solidFill>
            </a:endParaRPr>
          </a:p>
        </p:txBody>
      </p:sp>
      <p:sp>
        <p:nvSpPr>
          <p:cNvPr id="4" name="Zástupný symbol pro číslo snímku 3"/>
          <p:cNvSpPr>
            <a:spLocks noGrp="1"/>
          </p:cNvSpPr>
          <p:nvPr>
            <p:ph type="sldNum" sz="quarter" idx="12"/>
          </p:nvPr>
        </p:nvSpPr>
        <p:spPr/>
        <p:txBody>
          <a:bodyPr/>
          <a:lstStyle/>
          <a:p>
            <a:pPr>
              <a:defRPr/>
            </a:pPr>
            <a:fld id="{0ACBB72E-1CEF-4A3E-97C8-970644978EB6}" type="slidenum">
              <a:rPr lang="cs-CZ" smtClean="0">
                <a:solidFill>
                  <a:srgbClr val="D6ECFF"/>
                </a:solidFill>
              </a:rPr>
              <a:pPr>
                <a:defRPr/>
              </a:pPr>
              <a:t>‹#›</a:t>
            </a:fld>
            <a:endParaRPr lang="cs-CZ">
              <a:solidFill>
                <a:srgbClr val="D6ECFF"/>
              </a:solidFill>
            </a:endParaRPr>
          </a:p>
        </p:txBody>
      </p:sp>
    </p:spTree>
  </p:cSld>
  <p:clrMapOvr>
    <a:masterClrMapping/>
  </p:clrMapOvr>
  <p:transition>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pPr>
              <a:defRPr/>
            </a:pPr>
            <a:endParaRPr lang="cs-CZ">
              <a:solidFill>
                <a:srgbClr val="D6ECFF"/>
              </a:solidFill>
            </a:endParaRPr>
          </a:p>
        </p:txBody>
      </p:sp>
      <p:sp>
        <p:nvSpPr>
          <p:cNvPr id="6" name="Zástupný symbol pro zápatí 5"/>
          <p:cNvSpPr>
            <a:spLocks noGrp="1"/>
          </p:cNvSpPr>
          <p:nvPr>
            <p:ph type="ftr" sz="quarter" idx="11"/>
          </p:nvPr>
        </p:nvSpPr>
        <p:spPr/>
        <p:txBody>
          <a:bodyPr/>
          <a:lstStyle/>
          <a:p>
            <a:pPr>
              <a:defRPr/>
            </a:pPr>
            <a:endParaRPr lang="cs-CZ">
              <a:solidFill>
                <a:srgbClr val="D6ECFF"/>
              </a:solidFill>
            </a:endParaRPr>
          </a:p>
        </p:txBody>
      </p:sp>
      <p:sp>
        <p:nvSpPr>
          <p:cNvPr id="7" name="Zástupný symbol pro číslo snímku 6"/>
          <p:cNvSpPr>
            <a:spLocks noGrp="1"/>
          </p:cNvSpPr>
          <p:nvPr>
            <p:ph type="sldNum" sz="quarter" idx="12"/>
          </p:nvPr>
        </p:nvSpPr>
        <p:spPr/>
        <p:txBody>
          <a:bodyPr/>
          <a:lstStyle/>
          <a:p>
            <a:pPr>
              <a:defRPr/>
            </a:pPr>
            <a:fld id="{BECF3C49-7AAA-4A7B-8A10-8260AE2074EE}" type="slidenum">
              <a:rPr lang="cs-CZ" smtClean="0">
                <a:solidFill>
                  <a:srgbClr val="D6ECFF"/>
                </a:solidFill>
              </a:rPr>
              <a:pPr>
                <a:defRPr/>
              </a:pPr>
              <a:t>‹#›</a:t>
            </a:fld>
            <a:endParaRPr lang="cs-CZ">
              <a:solidFill>
                <a:srgbClr val="D6ECFF"/>
              </a:solidFill>
            </a:endParaRPr>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lvl1pPr>
              <a:defRPr/>
            </a:lvl1pPr>
            <a:extLst/>
          </a:lstStyle>
          <a:p>
            <a:pPr>
              <a:defRPr/>
            </a:pPr>
            <a:endParaRPr lang="cs-CZ">
              <a:solidFill>
                <a:srgbClr val="D6ECFF"/>
              </a:solidFill>
            </a:endParaRPr>
          </a:p>
        </p:txBody>
      </p:sp>
      <p:sp>
        <p:nvSpPr>
          <p:cNvPr id="5" name="Zástupný symbol pro zápatí 4"/>
          <p:cNvSpPr>
            <a:spLocks noGrp="1"/>
          </p:cNvSpPr>
          <p:nvPr>
            <p:ph type="ftr" sz="quarter" idx="11"/>
          </p:nvPr>
        </p:nvSpPr>
        <p:spPr/>
        <p:txBody>
          <a:bodyPr/>
          <a:lstStyle>
            <a:lvl1pPr>
              <a:defRPr/>
            </a:lvl1pPr>
            <a:extLst/>
          </a:lstStyle>
          <a:p>
            <a:pPr>
              <a:defRPr/>
            </a:pPr>
            <a:endParaRPr lang="cs-CZ">
              <a:solidFill>
                <a:srgbClr val="D6ECFF"/>
              </a:solidFill>
            </a:endParaRPr>
          </a:p>
        </p:txBody>
      </p:sp>
      <p:sp>
        <p:nvSpPr>
          <p:cNvPr id="6" name="Zástupný symbol pro číslo snímku 5"/>
          <p:cNvSpPr>
            <a:spLocks noGrp="1"/>
          </p:cNvSpPr>
          <p:nvPr>
            <p:ph type="sldNum" sz="quarter" idx="12"/>
          </p:nvPr>
        </p:nvSpPr>
        <p:spPr/>
        <p:txBody>
          <a:bodyPr/>
          <a:lstStyle>
            <a:lvl1pPr>
              <a:defRPr/>
            </a:lvl1pPr>
            <a:extLst/>
          </a:lstStyle>
          <a:p>
            <a:pPr>
              <a:defRPr/>
            </a:pPr>
            <a:fld id="{403AC04A-BE17-4554-AC5F-1E59A471B97B}" type="slidenum">
              <a:rPr lang="cs-CZ">
                <a:solidFill>
                  <a:srgbClr val="D6ECFF"/>
                </a:solidFill>
              </a:rPr>
              <a:pPr>
                <a:defRPr/>
              </a:pPr>
              <a:t>‹#›</a:t>
            </a:fld>
            <a:endParaRPr lang="cs-CZ">
              <a:solidFill>
                <a:srgbClr val="D6ECFF"/>
              </a:solidFill>
            </a:endParaRPr>
          </a:p>
        </p:txBody>
      </p:sp>
    </p:spTree>
    <p:extLst>
      <p:ext uri="{BB962C8B-B14F-4D97-AF65-F5344CB8AC3E}">
        <p14:creationId xmlns:p14="http://schemas.microsoft.com/office/powerpoint/2010/main" val="3176632249"/>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pPr>
              <a:defRPr/>
            </a:pPr>
            <a:endParaRPr lang="cs-CZ">
              <a:solidFill>
                <a:srgbClr val="D6ECFF"/>
              </a:solidFill>
            </a:endParaRPr>
          </a:p>
        </p:txBody>
      </p:sp>
      <p:sp>
        <p:nvSpPr>
          <p:cNvPr id="6" name="Zástupný symbol pro zápatí 5"/>
          <p:cNvSpPr>
            <a:spLocks noGrp="1"/>
          </p:cNvSpPr>
          <p:nvPr>
            <p:ph type="ftr" sz="quarter" idx="11"/>
          </p:nvPr>
        </p:nvSpPr>
        <p:spPr/>
        <p:txBody>
          <a:bodyPr/>
          <a:lstStyle/>
          <a:p>
            <a:pPr>
              <a:defRPr/>
            </a:pPr>
            <a:endParaRPr lang="cs-CZ">
              <a:solidFill>
                <a:srgbClr val="D6ECFF"/>
              </a:solidFill>
            </a:endParaRPr>
          </a:p>
        </p:txBody>
      </p:sp>
      <p:sp>
        <p:nvSpPr>
          <p:cNvPr id="7" name="Zástupný symbol pro číslo snímku 6"/>
          <p:cNvSpPr>
            <a:spLocks noGrp="1"/>
          </p:cNvSpPr>
          <p:nvPr>
            <p:ph type="sldNum" sz="quarter" idx="12"/>
          </p:nvPr>
        </p:nvSpPr>
        <p:spPr/>
        <p:txBody>
          <a:bodyPr/>
          <a:lstStyle/>
          <a:p>
            <a:pPr>
              <a:defRPr/>
            </a:pPr>
            <a:fld id="{8559D6B1-810F-462B-899B-96E5451E8248}" type="slidenum">
              <a:rPr lang="cs-CZ" smtClean="0">
                <a:solidFill>
                  <a:srgbClr val="D6ECFF"/>
                </a:solidFill>
              </a:rPr>
              <a:pPr>
                <a:defRPr/>
              </a:pPr>
              <a:t>‹#›</a:t>
            </a:fld>
            <a:endParaRPr lang="cs-CZ">
              <a:solidFill>
                <a:srgbClr val="D6ECFF"/>
              </a:solidFill>
            </a:endParaRPr>
          </a:p>
        </p:txBody>
      </p:sp>
    </p:spTree>
  </p:cSld>
  <p:clrMapOvr>
    <a:masterClrMapping/>
  </p:clrMapOvr>
  <p:transition>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a:defRPr/>
            </a:pPr>
            <a:endParaRPr lang="cs-CZ">
              <a:solidFill>
                <a:srgbClr val="D6ECFF"/>
              </a:solidFill>
            </a:endParaRPr>
          </a:p>
        </p:txBody>
      </p:sp>
      <p:sp>
        <p:nvSpPr>
          <p:cNvPr id="5" name="Zástupný symbol pro zápatí 4"/>
          <p:cNvSpPr>
            <a:spLocks noGrp="1"/>
          </p:cNvSpPr>
          <p:nvPr>
            <p:ph type="ftr" sz="quarter" idx="11"/>
          </p:nvPr>
        </p:nvSpPr>
        <p:spPr/>
        <p:txBody>
          <a:bodyPr/>
          <a:lstStyle/>
          <a:p>
            <a:pPr>
              <a:defRPr/>
            </a:pPr>
            <a:endParaRPr lang="cs-CZ">
              <a:solidFill>
                <a:srgbClr val="D6ECFF"/>
              </a:solidFill>
            </a:endParaRPr>
          </a:p>
        </p:txBody>
      </p:sp>
      <p:sp>
        <p:nvSpPr>
          <p:cNvPr id="6" name="Zástupný symbol pro číslo snímku 5"/>
          <p:cNvSpPr>
            <a:spLocks noGrp="1"/>
          </p:cNvSpPr>
          <p:nvPr>
            <p:ph type="sldNum" sz="quarter" idx="12"/>
          </p:nvPr>
        </p:nvSpPr>
        <p:spPr/>
        <p:txBody>
          <a:bodyPr/>
          <a:lstStyle/>
          <a:p>
            <a:pPr>
              <a:defRPr/>
            </a:pPr>
            <a:fld id="{EF5FF3AB-F5EE-486D-AFE5-0799856E21E3}" type="slidenum">
              <a:rPr lang="cs-CZ" smtClean="0">
                <a:solidFill>
                  <a:srgbClr val="D6ECFF"/>
                </a:solidFill>
              </a:rPr>
              <a:pPr>
                <a:defRPr/>
              </a:pPr>
              <a:t>‹#›</a:t>
            </a:fld>
            <a:endParaRPr lang="cs-CZ">
              <a:solidFill>
                <a:srgbClr val="D6ECFF"/>
              </a:solidFill>
            </a:endParaRPr>
          </a:p>
        </p:txBody>
      </p:sp>
    </p:spTree>
  </p:cSld>
  <p:clrMapOvr>
    <a:masterClrMapping/>
  </p:clrMapOvr>
  <p:transition>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a:defRPr/>
            </a:pPr>
            <a:endParaRPr lang="cs-CZ">
              <a:solidFill>
                <a:srgbClr val="D6ECFF"/>
              </a:solidFill>
            </a:endParaRPr>
          </a:p>
        </p:txBody>
      </p:sp>
      <p:sp>
        <p:nvSpPr>
          <p:cNvPr id="5" name="Zástupný symbol pro zápatí 4"/>
          <p:cNvSpPr>
            <a:spLocks noGrp="1"/>
          </p:cNvSpPr>
          <p:nvPr>
            <p:ph type="ftr" sz="quarter" idx="11"/>
          </p:nvPr>
        </p:nvSpPr>
        <p:spPr/>
        <p:txBody>
          <a:bodyPr/>
          <a:lstStyle/>
          <a:p>
            <a:pPr>
              <a:defRPr/>
            </a:pPr>
            <a:endParaRPr lang="cs-CZ">
              <a:solidFill>
                <a:srgbClr val="D6ECFF"/>
              </a:solidFill>
            </a:endParaRPr>
          </a:p>
        </p:txBody>
      </p:sp>
      <p:sp>
        <p:nvSpPr>
          <p:cNvPr id="6" name="Zástupný symbol pro číslo snímku 5"/>
          <p:cNvSpPr>
            <a:spLocks noGrp="1"/>
          </p:cNvSpPr>
          <p:nvPr>
            <p:ph type="sldNum" sz="quarter" idx="12"/>
          </p:nvPr>
        </p:nvSpPr>
        <p:spPr/>
        <p:txBody>
          <a:bodyPr/>
          <a:lstStyle/>
          <a:p>
            <a:pPr>
              <a:defRPr/>
            </a:pPr>
            <a:fld id="{949122B0-799E-4669-A353-33AA3171F66D}" type="slidenum">
              <a:rPr lang="cs-CZ" smtClean="0">
                <a:solidFill>
                  <a:srgbClr val="D6ECFF"/>
                </a:solidFill>
              </a:rPr>
              <a:pPr>
                <a:defRPr/>
              </a:pPr>
              <a:t>‹#›</a:t>
            </a:fld>
            <a:endParaRPr lang="cs-CZ">
              <a:solidFill>
                <a:srgbClr val="D6ECFF"/>
              </a:solidFill>
            </a:endParaRPr>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Volný tvar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white"/>
              </a:solidFill>
              <a:latin typeface="Times New Roman" pitchFamily="18" charset="0"/>
            </a:endParaRPr>
          </a:p>
        </p:txBody>
      </p:sp>
      <p:sp>
        <p:nvSpPr>
          <p:cNvPr id="5" name="Volný tvar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white"/>
              </a:solidFill>
              <a:latin typeface="Times New Roman" pitchFamily="18" charset="0"/>
            </a:endParaRPr>
          </a:p>
        </p:txBody>
      </p:sp>
      <p:sp>
        <p:nvSpPr>
          <p:cNvPr id="6" name="Volný tvar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white"/>
              </a:solidFill>
              <a:latin typeface="Times New Roman" pitchFamily="18" charset="0"/>
            </a:endParaRPr>
          </a:p>
        </p:txBody>
      </p:sp>
      <p:sp>
        <p:nvSpPr>
          <p:cNvPr id="7" name="Volný tvar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white"/>
              </a:solidFill>
              <a:latin typeface="Times New Roman" pitchFamily="18" charset="0"/>
            </a:endParaRPr>
          </a:p>
        </p:txBody>
      </p:sp>
      <p:sp>
        <p:nvSpPr>
          <p:cNvPr id="8" name="Volný tvar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white"/>
              </a:solidFill>
              <a:latin typeface="Times New Roman" pitchFamily="18" charset="0"/>
            </a:endParaRPr>
          </a:p>
        </p:txBody>
      </p:sp>
      <p:sp>
        <p:nvSpPr>
          <p:cNvPr id="9" name="Volný tvar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white"/>
              </a:solidFill>
              <a:latin typeface="Times New Roman" pitchFamily="18" charset="0"/>
            </a:endParaRPr>
          </a:p>
        </p:txBody>
      </p:sp>
      <p:sp>
        <p:nvSpPr>
          <p:cNvPr id="10" name="Volný tvar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white"/>
              </a:solidFill>
              <a:latin typeface="Times New Roman" pitchFamily="18" charset="0"/>
            </a:endParaRPr>
          </a:p>
        </p:txBody>
      </p:sp>
      <p:sp>
        <p:nvSpPr>
          <p:cNvPr id="11" name="Volný tvar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white"/>
              </a:solidFill>
              <a:latin typeface="Times New Roman" pitchFamily="18" charset="0"/>
            </a:endParaRPr>
          </a:p>
        </p:txBody>
      </p:sp>
      <p:sp>
        <p:nvSpPr>
          <p:cNvPr id="12" name="Volný tvar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white"/>
              </a:solidFill>
              <a:latin typeface="Times New Roman" pitchFamily="18" charset="0"/>
            </a:endParaRPr>
          </a:p>
        </p:txBody>
      </p:sp>
      <p:sp>
        <p:nvSpPr>
          <p:cNvPr id="13" name="Volný tvar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white"/>
              </a:solidFill>
              <a:latin typeface="Times New Roman" pitchFamily="18" charset="0"/>
            </a:endParaRPr>
          </a:p>
        </p:txBody>
      </p:sp>
      <p:sp>
        <p:nvSpPr>
          <p:cNvPr id="14" name="Volný tvar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white"/>
              </a:solidFill>
              <a:latin typeface="Times New Roman" pitchFamily="18" charset="0"/>
            </a:endParaRPr>
          </a:p>
        </p:txBody>
      </p:sp>
      <p:sp>
        <p:nvSpPr>
          <p:cNvPr id="15" name="Volný tvar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white"/>
              </a:solidFill>
              <a:latin typeface="Times New Roman" pitchFamily="18" charset="0"/>
            </a:endParaRPr>
          </a:p>
        </p:txBody>
      </p:sp>
      <p:sp>
        <p:nvSpPr>
          <p:cNvPr id="16" name="Volný tvar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white"/>
              </a:solidFill>
              <a:latin typeface="Times New Roman" pitchFamily="18" charset="0"/>
            </a:endParaRPr>
          </a:p>
        </p:txBody>
      </p:sp>
      <p:sp>
        <p:nvSpPr>
          <p:cNvPr id="17" name="Volný tvar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white"/>
              </a:solidFill>
              <a:latin typeface="Times New Roman" pitchFamily="18" charset="0"/>
            </a:endParaRPr>
          </a:p>
        </p:txBody>
      </p:sp>
      <p:sp>
        <p:nvSpPr>
          <p:cNvPr id="18" name="Volný tvar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white"/>
              </a:solidFill>
              <a:latin typeface="Times New Roman" pitchFamily="18" charset="0"/>
            </a:endParaRPr>
          </a:p>
        </p:txBody>
      </p:sp>
      <p:sp>
        <p:nvSpPr>
          <p:cNvPr id="19" name="Obdélník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0" name="Obdélník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21" name="Obdélník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22" name="Obdélník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3" name="Obdélník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24" name="Obdélník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3" name="Zástupný symbol pro text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cs-CZ" smtClean="0"/>
              <a:t>Klepnutím lze upravit styly předlohy textu.</a:t>
            </a:r>
          </a:p>
        </p:txBody>
      </p:sp>
      <p:sp>
        <p:nvSpPr>
          <p:cNvPr id="2" name="Nadpis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cs-CZ" smtClean="0"/>
              <a:t>Klepnutím lze upravit styl předlohy nadpisů.</a:t>
            </a:r>
            <a:endParaRPr lang="en-US"/>
          </a:p>
        </p:txBody>
      </p:sp>
      <p:sp>
        <p:nvSpPr>
          <p:cNvPr id="25" name="Zástupný symbol pro datum 3"/>
          <p:cNvSpPr>
            <a:spLocks noGrp="1"/>
          </p:cNvSpPr>
          <p:nvPr>
            <p:ph type="dt" sz="half" idx="10"/>
          </p:nvPr>
        </p:nvSpPr>
        <p:spPr/>
        <p:txBody>
          <a:bodyPr/>
          <a:lstStyle>
            <a:lvl1pPr>
              <a:defRPr/>
            </a:lvl1pPr>
            <a:extLst/>
          </a:lstStyle>
          <a:p>
            <a:pPr>
              <a:defRPr/>
            </a:pPr>
            <a:endParaRPr lang="cs-CZ">
              <a:solidFill>
                <a:srgbClr val="D6ECFF"/>
              </a:solidFill>
            </a:endParaRPr>
          </a:p>
        </p:txBody>
      </p:sp>
      <p:sp>
        <p:nvSpPr>
          <p:cNvPr id="26" name="Zástupný symbol pro zápatí 4"/>
          <p:cNvSpPr>
            <a:spLocks noGrp="1"/>
          </p:cNvSpPr>
          <p:nvPr>
            <p:ph type="ftr" sz="quarter" idx="11"/>
          </p:nvPr>
        </p:nvSpPr>
        <p:spPr/>
        <p:txBody>
          <a:bodyPr/>
          <a:lstStyle>
            <a:lvl1pPr>
              <a:defRPr/>
            </a:lvl1pPr>
            <a:extLst/>
          </a:lstStyle>
          <a:p>
            <a:pPr>
              <a:defRPr/>
            </a:pPr>
            <a:endParaRPr lang="cs-CZ">
              <a:solidFill>
                <a:srgbClr val="D6ECFF"/>
              </a:solidFill>
            </a:endParaRPr>
          </a:p>
        </p:txBody>
      </p:sp>
      <p:sp>
        <p:nvSpPr>
          <p:cNvPr id="27" name="Zástupný symbol pro číslo snímku 5"/>
          <p:cNvSpPr>
            <a:spLocks noGrp="1"/>
          </p:cNvSpPr>
          <p:nvPr>
            <p:ph type="sldNum" sz="quarter" idx="12"/>
          </p:nvPr>
        </p:nvSpPr>
        <p:spPr/>
        <p:txBody>
          <a:bodyPr/>
          <a:lstStyle>
            <a:lvl1pPr>
              <a:defRPr/>
            </a:lvl1pPr>
            <a:extLst/>
          </a:lstStyle>
          <a:p>
            <a:pPr>
              <a:defRPr/>
            </a:pPr>
            <a:fld id="{16E9FC55-0940-43B7-A1F0-E4E0828132B0}" type="slidenum">
              <a:rPr lang="cs-CZ">
                <a:solidFill>
                  <a:srgbClr val="D6ECFF"/>
                </a:solidFill>
              </a:rPr>
              <a:pPr>
                <a:defRPr/>
              </a:pPr>
              <a:t>‹#›</a:t>
            </a:fld>
            <a:endParaRPr lang="cs-CZ">
              <a:solidFill>
                <a:srgbClr val="D6ECFF"/>
              </a:solidFill>
            </a:endParaRPr>
          </a:p>
        </p:txBody>
      </p:sp>
    </p:spTree>
    <p:extLst>
      <p:ext uri="{BB962C8B-B14F-4D97-AF65-F5344CB8AC3E}">
        <p14:creationId xmlns:p14="http://schemas.microsoft.com/office/powerpoint/2010/main" val="93344329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512064"/>
            <a:ext cx="8229600" cy="914400"/>
          </a:xfrm>
        </p:spPr>
        <p:txBody>
          <a:bodyPr/>
          <a:lstStyle>
            <a:extLst/>
          </a:lstStyle>
          <a:p>
            <a:r>
              <a:rPr lang="cs-CZ" smtClean="0"/>
              <a:t>Klepnutím lze upravit styl předlohy nadpisů.</a:t>
            </a:r>
            <a:endParaRPr lang="en-US"/>
          </a:p>
        </p:txBody>
      </p:sp>
      <p:sp>
        <p:nvSpPr>
          <p:cNvPr id="3" name="Zástupný symbol pro obsah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lvl1pPr>
              <a:defRPr/>
            </a:lvl1pPr>
            <a:extLst/>
          </a:lstStyle>
          <a:p>
            <a:pPr>
              <a:defRPr/>
            </a:pPr>
            <a:endParaRPr lang="cs-CZ">
              <a:solidFill>
                <a:srgbClr val="D6ECFF"/>
              </a:solidFill>
            </a:endParaRPr>
          </a:p>
        </p:txBody>
      </p:sp>
      <p:sp>
        <p:nvSpPr>
          <p:cNvPr id="6" name="Zástupný symbol pro zápatí 5"/>
          <p:cNvSpPr>
            <a:spLocks noGrp="1"/>
          </p:cNvSpPr>
          <p:nvPr>
            <p:ph type="ftr" sz="quarter" idx="11"/>
          </p:nvPr>
        </p:nvSpPr>
        <p:spPr/>
        <p:txBody>
          <a:bodyPr/>
          <a:lstStyle>
            <a:lvl1pPr>
              <a:defRPr/>
            </a:lvl1pPr>
            <a:extLst/>
          </a:lstStyle>
          <a:p>
            <a:pPr>
              <a:defRPr/>
            </a:pPr>
            <a:endParaRPr lang="cs-CZ">
              <a:solidFill>
                <a:srgbClr val="D6ECFF"/>
              </a:solidFill>
            </a:endParaRPr>
          </a:p>
        </p:txBody>
      </p:sp>
      <p:sp>
        <p:nvSpPr>
          <p:cNvPr id="7" name="Zástupný symbol pro číslo snímku 6"/>
          <p:cNvSpPr>
            <a:spLocks noGrp="1"/>
          </p:cNvSpPr>
          <p:nvPr>
            <p:ph type="sldNum" sz="quarter" idx="12"/>
          </p:nvPr>
        </p:nvSpPr>
        <p:spPr/>
        <p:txBody>
          <a:bodyPr/>
          <a:lstStyle>
            <a:lvl1pPr>
              <a:defRPr/>
            </a:lvl1pPr>
            <a:extLst/>
          </a:lstStyle>
          <a:p>
            <a:pPr>
              <a:defRPr/>
            </a:pPr>
            <a:fld id="{129E2E70-79E3-4C68-9C12-04D7E2003EDA}" type="slidenum">
              <a:rPr lang="cs-CZ">
                <a:solidFill>
                  <a:srgbClr val="D6ECFF"/>
                </a:solidFill>
              </a:rPr>
              <a:pPr>
                <a:defRPr/>
              </a:pPr>
              <a:t>‹#›</a:t>
            </a:fld>
            <a:endParaRPr lang="cs-CZ">
              <a:solidFill>
                <a:srgbClr val="D6ECFF"/>
              </a:solidFill>
            </a:endParaRPr>
          </a:p>
        </p:txBody>
      </p:sp>
    </p:spTree>
    <p:extLst>
      <p:ext uri="{BB962C8B-B14F-4D97-AF65-F5344CB8AC3E}">
        <p14:creationId xmlns:p14="http://schemas.microsoft.com/office/powerpoint/2010/main" val="210188775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7" name="Obdélník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8" name="Obdélník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9" name="Obdélník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10" name="Obdélník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1" name="Obdélník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12" name="Obdélník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13" name="Obdélník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14" name="Obdélník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5" name="Obdélník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16" name="Obdélník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2" name="Nadpis 1"/>
          <p:cNvSpPr>
            <a:spLocks noGrp="1"/>
          </p:cNvSpPr>
          <p:nvPr>
            <p:ph type="title"/>
          </p:nvPr>
        </p:nvSpPr>
        <p:spPr>
          <a:xfrm>
            <a:off x="504824" y="512064"/>
            <a:ext cx="7772400" cy="914400"/>
          </a:xfrm>
        </p:spPr>
        <p:txBody>
          <a:bodyPr/>
          <a:lstStyle>
            <a:lvl1pPr>
              <a:defRPr sz="4000"/>
            </a:lvl1pPr>
            <a:extLst/>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cs-CZ" smtClean="0"/>
              <a:t>Klepnutím lze upravit styly předlohy textu.</a:t>
            </a:r>
          </a:p>
        </p:txBody>
      </p:sp>
      <p:sp>
        <p:nvSpPr>
          <p:cNvPr id="4" name="Zástupný symbol pro text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cs-CZ" smtClean="0"/>
              <a:t>Klepnutím lze upravit styly předlohy textu.</a:t>
            </a:r>
          </a:p>
        </p:txBody>
      </p:sp>
      <p:sp>
        <p:nvSpPr>
          <p:cNvPr id="5" name="Zástupný symbol pro obsah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obsah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7" name="Zástupný symbol pro datum 6"/>
          <p:cNvSpPr>
            <a:spLocks noGrp="1"/>
          </p:cNvSpPr>
          <p:nvPr>
            <p:ph type="dt" sz="half" idx="10"/>
          </p:nvPr>
        </p:nvSpPr>
        <p:spPr/>
        <p:txBody>
          <a:bodyPr/>
          <a:lstStyle>
            <a:lvl1pPr>
              <a:defRPr/>
            </a:lvl1pPr>
            <a:extLst/>
          </a:lstStyle>
          <a:p>
            <a:pPr>
              <a:defRPr/>
            </a:pPr>
            <a:endParaRPr lang="cs-CZ">
              <a:solidFill>
                <a:srgbClr val="D6ECFF"/>
              </a:solidFill>
            </a:endParaRPr>
          </a:p>
        </p:txBody>
      </p:sp>
      <p:sp>
        <p:nvSpPr>
          <p:cNvPr id="18" name="Zástupný symbol pro zápatí 7"/>
          <p:cNvSpPr>
            <a:spLocks noGrp="1"/>
          </p:cNvSpPr>
          <p:nvPr>
            <p:ph type="ftr" sz="quarter" idx="11"/>
          </p:nvPr>
        </p:nvSpPr>
        <p:spPr/>
        <p:txBody>
          <a:bodyPr/>
          <a:lstStyle>
            <a:lvl1pPr>
              <a:defRPr/>
            </a:lvl1pPr>
            <a:extLst/>
          </a:lstStyle>
          <a:p>
            <a:pPr>
              <a:defRPr/>
            </a:pPr>
            <a:endParaRPr lang="cs-CZ">
              <a:solidFill>
                <a:srgbClr val="D6ECFF"/>
              </a:solidFill>
            </a:endParaRPr>
          </a:p>
        </p:txBody>
      </p:sp>
      <p:sp>
        <p:nvSpPr>
          <p:cNvPr id="19" name="Zástupný symbol pro číslo snímku 8"/>
          <p:cNvSpPr>
            <a:spLocks noGrp="1"/>
          </p:cNvSpPr>
          <p:nvPr>
            <p:ph type="sldNum" sz="quarter" idx="12"/>
          </p:nvPr>
        </p:nvSpPr>
        <p:spPr/>
        <p:txBody>
          <a:bodyPr/>
          <a:lstStyle>
            <a:lvl1pPr>
              <a:defRPr/>
            </a:lvl1pPr>
            <a:extLst/>
          </a:lstStyle>
          <a:p>
            <a:pPr>
              <a:defRPr/>
            </a:pPr>
            <a:fld id="{80A731C6-2D8F-492C-A52F-A79188C1AAA8}" type="slidenum">
              <a:rPr lang="cs-CZ">
                <a:solidFill>
                  <a:srgbClr val="D6ECFF"/>
                </a:solidFill>
              </a:rPr>
              <a:pPr>
                <a:defRPr/>
              </a:pPr>
              <a:t>‹#›</a:t>
            </a:fld>
            <a:endParaRPr lang="cs-CZ">
              <a:solidFill>
                <a:srgbClr val="D6ECFF"/>
              </a:solidFill>
            </a:endParaRPr>
          </a:p>
        </p:txBody>
      </p:sp>
    </p:spTree>
    <p:extLst>
      <p:ext uri="{BB962C8B-B14F-4D97-AF65-F5344CB8AC3E}">
        <p14:creationId xmlns:p14="http://schemas.microsoft.com/office/powerpoint/2010/main" val="1479383971"/>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914400" y="512064"/>
            <a:ext cx="7772400" cy="914400"/>
          </a:xfrm>
        </p:spPr>
        <p:txBody>
          <a:bodyPr/>
          <a:lstStyle>
            <a:lvl1pPr>
              <a:defRPr sz="4000" cap="none" baseline="0"/>
            </a:lvl1pPr>
            <a:extLst/>
          </a:lstStyle>
          <a:p>
            <a:r>
              <a:rPr lang="cs-CZ" smtClean="0"/>
              <a:t>Klepnutím lze upravit styl předlohy nadpisů.</a:t>
            </a:r>
            <a:endParaRPr lang="en-US"/>
          </a:p>
        </p:txBody>
      </p:sp>
      <p:sp>
        <p:nvSpPr>
          <p:cNvPr id="3" name="Zástupný symbol pro datum 2"/>
          <p:cNvSpPr>
            <a:spLocks noGrp="1"/>
          </p:cNvSpPr>
          <p:nvPr>
            <p:ph type="dt" sz="half" idx="10"/>
          </p:nvPr>
        </p:nvSpPr>
        <p:spPr/>
        <p:txBody>
          <a:bodyPr/>
          <a:lstStyle>
            <a:lvl1pPr>
              <a:defRPr/>
            </a:lvl1pPr>
            <a:extLst/>
          </a:lstStyle>
          <a:p>
            <a:pPr>
              <a:defRPr/>
            </a:pPr>
            <a:endParaRPr lang="cs-CZ">
              <a:solidFill>
                <a:srgbClr val="D6ECFF"/>
              </a:solidFill>
            </a:endParaRPr>
          </a:p>
        </p:txBody>
      </p:sp>
      <p:sp>
        <p:nvSpPr>
          <p:cNvPr id="4" name="Zástupný symbol pro zápatí 3"/>
          <p:cNvSpPr>
            <a:spLocks noGrp="1"/>
          </p:cNvSpPr>
          <p:nvPr>
            <p:ph type="ftr" sz="quarter" idx="11"/>
          </p:nvPr>
        </p:nvSpPr>
        <p:spPr/>
        <p:txBody>
          <a:bodyPr/>
          <a:lstStyle>
            <a:lvl1pPr>
              <a:defRPr/>
            </a:lvl1pPr>
            <a:extLst/>
          </a:lstStyle>
          <a:p>
            <a:pPr>
              <a:defRPr/>
            </a:pPr>
            <a:endParaRPr lang="cs-CZ">
              <a:solidFill>
                <a:srgbClr val="D6ECFF"/>
              </a:solidFill>
            </a:endParaRPr>
          </a:p>
        </p:txBody>
      </p:sp>
      <p:sp>
        <p:nvSpPr>
          <p:cNvPr id="5" name="Zástupný symbol pro číslo snímku 4"/>
          <p:cNvSpPr>
            <a:spLocks noGrp="1"/>
          </p:cNvSpPr>
          <p:nvPr>
            <p:ph type="sldNum" sz="quarter" idx="12"/>
          </p:nvPr>
        </p:nvSpPr>
        <p:spPr/>
        <p:txBody>
          <a:bodyPr/>
          <a:lstStyle>
            <a:lvl1pPr>
              <a:defRPr/>
            </a:lvl1pPr>
            <a:extLst/>
          </a:lstStyle>
          <a:p>
            <a:pPr>
              <a:defRPr/>
            </a:pPr>
            <a:fld id="{8857CE94-52D8-4562-9CB5-3073B8A7980C}" type="slidenum">
              <a:rPr lang="cs-CZ">
                <a:solidFill>
                  <a:srgbClr val="D6ECFF"/>
                </a:solidFill>
              </a:rPr>
              <a:pPr>
                <a:defRPr/>
              </a:pPr>
              <a:t>‹#›</a:t>
            </a:fld>
            <a:endParaRPr lang="cs-CZ">
              <a:solidFill>
                <a:srgbClr val="D6ECFF"/>
              </a:solidFill>
            </a:endParaRPr>
          </a:p>
        </p:txBody>
      </p:sp>
    </p:spTree>
    <p:extLst>
      <p:ext uri="{BB962C8B-B14F-4D97-AF65-F5344CB8AC3E}">
        <p14:creationId xmlns:p14="http://schemas.microsoft.com/office/powerpoint/2010/main" val="238070356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extLst/>
          </a:lstStyle>
          <a:p>
            <a:pPr>
              <a:defRPr/>
            </a:pPr>
            <a:endParaRPr lang="cs-CZ">
              <a:solidFill>
                <a:srgbClr val="D6ECFF"/>
              </a:solidFill>
            </a:endParaRPr>
          </a:p>
        </p:txBody>
      </p:sp>
      <p:sp>
        <p:nvSpPr>
          <p:cNvPr id="3" name="Zástupný symbol pro zápatí 2"/>
          <p:cNvSpPr>
            <a:spLocks noGrp="1"/>
          </p:cNvSpPr>
          <p:nvPr>
            <p:ph type="ftr" sz="quarter" idx="11"/>
          </p:nvPr>
        </p:nvSpPr>
        <p:spPr/>
        <p:txBody>
          <a:bodyPr/>
          <a:lstStyle>
            <a:lvl1pPr>
              <a:defRPr/>
            </a:lvl1pPr>
            <a:extLst/>
          </a:lstStyle>
          <a:p>
            <a:pPr>
              <a:defRPr/>
            </a:pPr>
            <a:endParaRPr lang="cs-CZ">
              <a:solidFill>
                <a:srgbClr val="D6ECFF"/>
              </a:solidFill>
            </a:endParaRPr>
          </a:p>
        </p:txBody>
      </p:sp>
      <p:sp>
        <p:nvSpPr>
          <p:cNvPr id="4" name="Zástupný symbol pro číslo snímku 3"/>
          <p:cNvSpPr>
            <a:spLocks noGrp="1"/>
          </p:cNvSpPr>
          <p:nvPr>
            <p:ph type="sldNum" sz="quarter" idx="12"/>
          </p:nvPr>
        </p:nvSpPr>
        <p:spPr/>
        <p:txBody>
          <a:bodyPr/>
          <a:lstStyle>
            <a:lvl1pPr>
              <a:defRPr/>
            </a:lvl1pPr>
            <a:extLst/>
          </a:lstStyle>
          <a:p>
            <a:pPr>
              <a:defRPr/>
            </a:pPr>
            <a:fld id="{0ACBB72E-1CEF-4A3E-97C8-970644978EB6}" type="slidenum">
              <a:rPr lang="cs-CZ">
                <a:solidFill>
                  <a:srgbClr val="D6ECFF"/>
                </a:solidFill>
              </a:rPr>
              <a:pPr>
                <a:defRPr/>
              </a:pPr>
              <a:t>‹#›</a:t>
            </a:fld>
            <a:endParaRPr lang="cs-CZ">
              <a:solidFill>
                <a:srgbClr val="D6ECFF"/>
              </a:solidFill>
            </a:endParaRPr>
          </a:p>
        </p:txBody>
      </p:sp>
    </p:spTree>
    <p:extLst>
      <p:ext uri="{BB962C8B-B14F-4D97-AF65-F5344CB8AC3E}">
        <p14:creationId xmlns:p14="http://schemas.microsoft.com/office/powerpoint/2010/main" val="318909856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273050"/>
            <a:ext cx="8229600" cy="1162050"/>
          </a:xfrm>
        </p:spPr>
        <p:txBody>
          <a:bodyPr anchor="ctr"/>
          <a:lstStyle>
            <a:lvl1pPr algn="l">
              <a:buNone/>
              <a:defRPr sz="3600" b="0"/>
            </a:lvl1pPr>
            <a:extLst/>
          </a:lstStyle>
          <a:p>
            <a:r>
              <a:rPr lang="cs-CZ" smtClean="0"/>
              <a:t>Klepnutím lze upravit styl předlohy nadpisů.</a:t>
            </a:r>
            <a:endParaRPr lang="en-US"/>
          </a:p>
        </p:txBody>
      </p:sp>
      <p:sp>
        <p:nvSpPr>
          <p:cNvPr id="3" name="Zástupný symbol pro text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cs-CZ" smtClean="0"/>
              <a:t>Klepnutím lze upravit styly předlohy textu.</a:t>
            </a:r>
          </a:p>
        </p:txBody>
      </p:sp>
      <p:sp>
        <p:nvSpPr>
          <p:cNvPr id="4" name="Zástupný symbol pro obsah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lvl1pPr>
              <a:defRPr/>
            </a:lvl1pPr>
            <a:extLst/>
          </a:lstStyle>
          <a:p>
            <a:pPr>
              <a:defRPr/>
            </a:pPr>
            <a:endParaRPr lang="cs-CZ">
              <a:solidFill>
                <a:srgbClr val="D6ECFF"/>
              </a:solidFill>
            </a:endParaRPr>
          </a:p>
        </p:txBody>
      </p:sp>
      <p:sp>
        <p:nvSpPr>
          <p:cNvPr id="6" name="Zástupný symbol pro zápatí 5"/>
          <p:cNvSpPr>
            <a:spLocks noGrp="1"/>
          </p:cNvSpPr>
          <p:nvPr>
            <p:ph type="ftr" sz="quarter" idx="11"/>
          </p:nvPr>
        </p:nvSpPr>
        <p:spPr/>
        <p:txBody>
          <a:bodyPr/>
          <a:lstStyle>
            <a:lvl1pPr>
              <a:defRPr/>
            </a:lvl1pPr>
            <a:extLst/>
          </a:lstStyle>
          <a:p>
            <a:pPr>
              <a:defRPr/>
            </a:pPr>
            <a:endParaRPr lang="cs-CZ">
              <a:solidFill>
                <a:srgbClr val="D6ECFF"/>
              </a:solidFill>
            </a:endParaRPr>
          </a:p>
        </p:txBody>
      </p:sp>
      <p:sp>
        <p:nvSpPr>
          <p:cNvPr id="7" name="Zástupný symbol pro číslo snímku 6"/>
          <p:cNvSpPr>
            <a:spLocks noGrp="1"/>
          </p:cNvSpPr>
          <p:nvPr>
            <p:ph type="sldNum" sz="quarter" idx="12"/>
          </p:nvPr>
        </p:nvSpPr>
        <p:spPr/>
        <p:txBody>
          <a:bodyPr/>
          <a:lstStyle>
            <a:lvl1pPr>
              <a:defRPr/>
            </a:lvl1pPr>
            <a:extLst/>
          </a:lstStyle>
          <a:p>
            <a:pPr>
              <a:defRPr/>
            </a:pPr>
            <a:fld id="{BECF3C49-7AAA-4A7B-8A10-8260AE2074EE}" type="slidenum">
              <a:rPr lang="cs-CZ">
                <a:solidFill>
                  <a:srgbClr val="D6ECFF"/>
                </a:solidFill>
              </a:rPr>
              <a:pPr>
                <a:defRPr/>
              </a:pPr>
              <a:t>‹#›</a:t>
            </a:fld>
            <a:endParaRPr lang="cs-CZ">
              <a:solidFill>
                <a:srgbClr val="D6ECFF"/>
              </a:solidFill>
            </a:endParaRPr>
          </a:p>
        </p:txBody>
      </p:sp>
    </p:spTree>
    <p:extLst>
      <p:ext uri="{BB962C8B-B14F-4D97-AF65-F5344CB8AC3E}">
        <p14:creationId xmlns:p14="http://schemas.microsoft.com/office/powerpoint/2010/main" val="1594345729"/>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Obdélník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cxnSp>
        <p:nvCxnSpPr>
          <p:cNvPr id="6" name="Přímá spojovací čára 18"/>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Skupina 19"/>
          <p:cNvGrpSpPr>
            <a:grpSpLocks/>
          </p:cNvGrpSpPr>
          <p:nvPr/>
        </p:nvGrpSpPr>
        <p:grpSpPr bwMode="auto">
          <a:xfrm rot="5400000">
            <a:off x="8515351" y="1219200"/>
            <a:ext cx="131762" cy="128587"/>
            <a:chOff x="6668087" y="1297746"/>
            <a:chExt cx="161840" cy="156602"/>
          </a:xfrm>
        </p:grpSpPr>
        <p:cxnSp>
          <p:nvCxnSpPr>
            <p:cNvPr id="8" name="Přímá spojovací čára 20"/>
            <p:cNvCxnSpPr/>
            <p:nvPr/>
          </p:nvCxnSpPr>
          <p:spPr>
            <a:xfrm rot="16200000">
              <a:off x="6663593" y="12597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Přímá spojovací čára 23"/>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Přímá spojovací čára 24"/>
            <p:cNvCxnSpPr/>
            <p:nvPr/>
          </p:nvCxnSpPr>
          <p:spPr>
            <a:xfrm rot="5400000" flipH="1">
              <a:off x="6744513" y="1258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Skupina 25"/>
          <p:cNvGrpSpPr>
            <a:grpSpLocks/>
          </p:cNvGrpSpPr>
          <p:nvPr/>
        </p:nvGrpSpPr>
        <p:grpSpPr bwMode="auto">
          <a:xfrm rot="5400000">
            <a:off x="8667751" y="1371600"/>
            <a:ext cx="131762" cy="128587"/>
            <a:chOff x="6668087" y="1297746"/>
            <a:chExt cx="161840" cy="156602"/>
          </a:xfrm>
        </p:grpSpPr>
        <p:cxnSp>
          <p:nvCxnSpPr>
            <p:cNvPr id="12" name="Přímá spojovací čára 26"/>
            <p:cNvCxnSpPr/>
            <p:nvPr/>
          </p:nvCxnSpPr>
          <p:spPr>
            <a:xfrm rot="16200000">
              <a:off x="6663593" y="12597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Přímá spojovací čára 27"/>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Přímá spojovací čára 28"/>
            <p:cNvCxnSpPr/>
            <p:nvPr/>
          </p:nvCxnSpPr>
          <p:spPr>
            <a:xfrm rot="5400000" flipH="1">
              <a:off x="6744513" y="1258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Skupina 29"/>
          <p:cNvGrpSpPr>
            <a:grpSpLocks/>
          </p:cNvGrpSpPr>
          <p:nvPr/>
        </p:nvGrpSpPr>
        <p:grpSpPr bwMode="auto">
          <a:xfrm rot="5400000">
            <a:off x="8320087" y="1474788"/>
            <a:ext cx="131763" cy="128588"/>
            <a:chOff x="6668087" y="1297746"/>
            <a:chExt cx="161840" cy="156602"/>
          </a:xfrm>
        </p:grpSpPr>
        <p:cxnSp>
          <p:nvCxnSpPr>
            <p:cNvPr id="16" name="Přímá spojovací čára 30"/>
            <p:cNvCxnSpPr/>
            <p:nvPr/>
          </p:nvCxnSpPr>
          <p:spPr>
            <a:xfrm rot="16200000">
              <a:off x="6663592" y="1259706"/>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Přímá spojovací čára 31"/>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Přímá spojovací čára 32"/>
            <p:cNvCxnSpPr/>
            <p:nvPr/>
          </p:nvCxnSpPr>
          <p:spPr>
            <a:xfrm rot="5400000" flipH="1">
              <a:off x="6744512" y="1258731"/>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Nadpis 1"/>
          <p:cNvSpPr>
            <a:spLocks noGrp="1"/>
          </p:cNvSpPr>
          <p:nvPr>
            <p:ph type="title"/>
          </p:nvPr>
        </p:nvSpPr>
        <p:spPr bwMode="grayWhite">
          <a:xfrm>
            <a:off x="914400" y="441251"/>
            <a:ext cx="6858000" cy="701749"/>
          </a:xfrm>
        </p:spPr>
        <p:txBody>
          <a:bodyPr anchor="b"/>
          <a:lstStyle>
            <a:lvl1pPr algn="l">
              <a:buNone/>
              <a:defRPr sz="2100" b="0"/>
            </a:lvl1pPr>
            <a:extLst/>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cs-CZ" noProof="0" smtClean="0"/>
              <a:t>Klepnutím na ikonu přidáte obrázek.</a:t>
            </a:r>
            <a:endParaRPr lang="en-US" noProof="0"/>
          </a:p>
        </p:txBody>
      </p:sp>
      <p:sp>
        <p:nvSpPr>
          <p:cNvPr id="4" name="Zástupný symbol pro text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cs-CZ" smtClean="0"/>
              <a:t>Klepnutím lze upravit styly předlohy textu.</a:t>
            </a:r>
          </a:p>
        </p:txBody>
      </p:sp>
      <p:sp>
        <p:nvSpPr>
          <p:cNvPr id="19" name="Zástupný symbol pro datum 4"/>
          <p:cNvSpPr>
            <a:spLocks noGrp="1"/>
          </p:cNvSpPr>
          <p:nvPr>
            <p:ph type="dt" sz="half" idx="10"/>
          </p:nvPr>
        </p:nvSpPr>
        <p:spPr>
          <a:xfrm>
            <a:off x="6477000" y="55563"/>
            <a:ext cx="2133600" cy="365125"/>
          </a:xfrm>
        </p:spPr>
        <p:txBody>
          <a:bodyPr/>
          <a:lstStyle>
            <a:lvl1pPr>
              <a:defRPr/>
            </a:lvl1pPr>
            <a:extLst/>
          </a:lstStyle>
          <a:p>
            <a:pPr>
              <a:defRPr/>
            </a:pPr>
            <a:endParaRPr lang="cs-CZ">
              <a:solidFill>
                <a:srgbClr val="D6ECFF"/>
              </a:solidFill>
            </a:endParaRPr>
          </a:p>
        </p:txBody>
      </p:sp>
      <p:sp>
        <p:nvSpPr>
          <p:cNvPr id="20" name="Zástupný symbol pro zápatí 5"/>
          <p:cNvSpPr>
            <a:spLocks noGrp="1"/>
          </p:cNvSpPr>
          <p:nvPr>
            <p:ph type="ftr" sz="quarter" idx="11"/>
          </p:nvPr>
        </p:nvSpPr>
        <p:spPr>
          <a:xfrm>
            <a:off x="914400" y="55563"/>
            <a:ext cx="5562600" cy="365125"/>
          </a:xfrm>
        </p:spPr>
        <p:txBody>
          <a:bodyPr/>
          <a:lstStyle>
            <a:lvl1pPr>
              <a:defRPr/>
            </a:lvl1pPr>
            <a:extLst/>
          </a:lstStyle>
          <a:p>
            <a:pPr>
              <a:defRPr/>
            </a:pPr>
            <a:endParaRPr lang="cs-CZ">
              <a:solidFill>
                <a:srgbClr val="D6ECFF"/>
              </a:solidFill>
            </a:endParaRPr>
          </a:p>
        </p:txBody>
      </p:sp>
      <p:sp>
        <p:nvSpPr>
          <p:cNvPr id="21" name="Zástupný symbol pro číslo snímku 6"/>
          <p:cNvSpPr>
            <a:spLocks noGrp="1"/>
          </p:cNvSpPr>
          <p:nvPr>
            <p:ph type="sldNum" sz="quarter" idx="12"/>
          </p:nvPr>
        </p:nvSpPr>
        <p:spPr>
          <a:xfrm>
            <a:off x="8610600" y="55563"/>
            <a:ext cx="457200" cy="365125"/>
          </a:xfrm>
        </p:spPr>
        <p:txBody>
          <a:bodyPr/>
          <a:lstStyle>
            <a:lvl1pPr>
              <a:defRPr/>
            </a:lvl1pPr>
            <a:extLst/>
          </a:lstStyle>
          <a:p>
            <a:pPr>
              <a:defRPr/>
            </a:pPr>
            <a:fld id="{8559D6B1-810F-462B-899B-96E5451E8248}" type="slidenum">
              <a:rPr lang="cs-CZ">
                <a:solidFill>
                  <a:srgbClr val="D6ECFF"/>
                </a:solidFill>
              </a:rPr>
              <a:pPr>
                <a:defRPr/>
              </a:pPr>
              <a:t>‹#›</a:t>
            </a:fld>
            <a:endParaRPr lang="cs-CZ">
              <a:solidFill>
                <a:srgbClr val="D6ECFF"/>
              </a:solidFill>
            </a:endParaRPr>
          </a:p>
        </p:txBody>
      </p:sp>
    </p:spTree>
    <p:extLst>
      <p:ext uri="{BB962C8B-B14F-4D97-AF65-F5344CB8AC3E}">
        <p14:creationId xmlns:p14="http://schemas.microsoft.com/office/powerpoint/2010/main" val="508934484"/>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Obdélník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8" name="Obdélník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9" name="Obdélník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0" name="Obdélník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1" name="Obdélník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12" name="Obdélník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15" name="Obdélník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16" name="Obdélník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7" name="Obdélník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22" name="Zástupný symbol pro nadpis 21"/>
          <p:cNvSpPr>
            <a:spLocks noGrp="1"/>
          </p:cNvSpPr>
          <p:nvPr>
            <p:ph type="title"/>
          </p:nvPr>
        </p:nvSpPr>
        <p:spPr>
          <a:xfrm>
            <a:off x="914400" y="512763"/>
            <a:ext cx="7772400" cy="914400"/>
          </a:xfrm>
          <a:prstGeom prst="rect">
            <a:avLst/>
          </a:prstGeom>
        </p:spPr>
        <p:txBody>
          <a:bodyPr vert="horz" anchor="t">
            <a:noAutofit/>
          </a:bodyPr>
          <a:lstStyle>
            <a:extLst/>
          </a:lstStyle>
          <a:p>
            <a:r>
              <a:rPr lang="cs-CZ" smtClean="0"/>
              <a:t>Klepnutím lze upravit styl předlohy nadpisů.</a:t>
            </a:r>
            <a:endParaRPr lang="en-US"/>
          </a:p>
        </p:txBody>
      </p:sp>
      <p:sp>
        <p:nvSpPr>
          <p:cNvPr id="1036" name="Zástupný symbol pro text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14" name="Zástupný symbol pro datum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fontAlgn="base">
              <a:spcBef>
                <a:spcPct val="0"/>
              </a:spcBef>
              <a:spcAft>
                <a:spcPct val="0"/>
              </a:spcAft>
              <a:defRPr/>
            </a:pPr>
            <a:endParaRPr lang="cs-CZ">
              <a:solidFill>
                <a:srgbClr val="D6ECFF"/>
              </a:solidFill>
              <a:latin typeface="Times New Roman" pitchFamily="18" charset="0"/>
            </a:endParaRPr>
          </a:p>
        </p:txBody>
      </p:sp>
      <p:sp>
        <p:nvSpPr>
          <p:cNvPr id="3" name="Zástupný symbol pro zápatí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fontAlgn="base">
              <a:spcBef>
                <a:spcPct val="0"/>
              </a:spcBef>
              <a:spcAft>
                <a:spcPct val="0"/>
              </a:spcAft>
              <a:defRPr/>
            </a:pPr>
            <a:endParaRPr lang="cs-CZ">
              <a:solidFill>
                <a:srgbClr val="D6ECFF"/>
              </a:solidFill>
              <a:latin typeface="Times New Roman" pitchFamily="18" charset="0"/>
            </a:endParaRPr>
          </a:p>
        </p:txBody>
      </p:sp>
      <p:sp>
        <p:nvSpPr>
          <p:cNvPr id="23" name="Zástupný symbol pro číslo snímku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fontAlgn="base">
              <a:spcBef>
                <a:spcPct val="0"/>
              </a:spcBef>
              <a:spcAft>
                <a:spcPct val="0"/>
              </a:spcAft>
              <a:defRPr/>
            </a:pPr>
            <a:fld id="{80312AD8-5981-4C65-871E-DD290A66D8BC}" type="slidenum">
              <a:rPr lang="cs-CZ">
                <a:solidFill>
                  <a:srgbClr val="D6ECFF"/>
                </a:solidFill>
                <a:latin typeface="Times New Roman" pitchFamily="18" charset="0"/>
              </a:rPr>
              <a:pPr fontAlgn="base">
                <a:spcBef>
                  <a:spcPct val="0"/>
                </a:spcBef>
                <a:spcAft>
                  <a:spcPct val="0"/>
                </a:spcAft>
                <a:defRPr/>
              </a:pPr>
              <a:t>‹#›</a:t>
            </a:fld>
            <a:endParaRPr lang="cs-CZ">
              <a:solidFill>
                <a:srgbClr val="D6ECFF"/>
              </a:solidFill>
              <a:latin typeface="Times New Roman" pitchFamily="18" charset="0"/>
            </a:endParaRPr>
          </a:p>
        </p:txBody>
      </p:sp>
    </p:spTree>
    <p:extLst>
      <p:ext uri="{BB962C8B-B14F-4D97-AF65-F5344CB8AC3E}">
        <p14:creationId xmlns:p14="http://schemas.microsoft.com/office/powerpoint/2010/main" val="25509254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Arial" charset="0"/>
        </a:defRPr>
      </a:lvl2pPr>
      <a:lvl3pPr algn="l" rtl="0" eaLnBrk="0" fontAlgn="base" hangingPunct="0">
        <a:spcBef>
          <a:spcPct val="0"/>
        </a:spcBef>
        <a:spcAft>
          <a:spcPct val="0"/>
        </a:spcAft>
        <a:defRPr sz="4000">
          <a:solidFill>
            <a:srgbClr val="C1EEFF"/>
          </a:solidFill>
          <a:latin typeface="Arial" charset="0"/>
        </a:defRPr>
      </a:lvl3pPr>
      <a:lvl4pPr algn="l" rtl="0" eaLnBrk="0" fontAlgn="base" hangingPunct="0">
        <a:spcBef>
          <a:spcPct val="0"/>
        </a:spcBef>
        <a:spcAft>
          <a:spcPct val="0"/>
        </a:spcAft>
        <a:defRPr sz="4000">
          <a:solidFill>
            <a:srgbClr val="C1EEFF"/>
          </a:solidFill>
          <a:latin typeface="Arial" charset="0"/>
        </a:defRPr>
      </a:lvl4pPr>
      <a:lvl5pPr algn="l" rtl="0" eaLnBrk="0" fontAlgn="base" hangingPunct="0">
        <a:spcBef>
          <a:spcPct val="0"/>
        </a:spcBef>
        <a:spcAft>
          <a:spcPct val="0"/>
        </a:spcAft>
        <a:defRPr sz="4000">
          <a:solidFill>
            <a:srgbClr val="C1EEFF"/>
          </a:solidFill>
          <a:latin typeface="Arial"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cs-CZ">
              <a:solidFill>
                <a:srgbClr val="D6ECFF"/>
              </a:solidFill>
              <a:latin typeface="Times New Roman" pitchFamily="18" charset="0"/>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cs-CZ">
              <a:solidFill>
                <a:srgbClr val="D6ECFF"/>
              </a:solidFill>
              <a:latin typeface="Times New Roman" pitchFamily="18" charset="0"/>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0312AD8-5981-4C65-871E-DD290A66D8BC}" type="slidenum">
              <a:rPr lang="cs-CZ" smtClean="0">
                <a:solidFill>
                  <a:srgbClr val="D6ECFF"/>
                </a:solidFill>
                <a:latin typeface="Times New Roman" pitchFamily="18" charset="0"/>
              </a:rPr>
              <a:pPr fontAlgn="base">
                <a:spcBef>
                  <a:spcPct val="0"/>
                </a:spcBef>
                <a:spcAft>
                  <a:spcPct val="0"/>
                </a:spcAft>
                <a:defRPr/>
              </a:pPr>
              <a:t>‹#›</a:t>
            </a:fld>
            <a:endParaRPr lang="cs-CZ">
              <a:solidFill>
                <a:srgbClr val="D6ECFF"/>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plosone.org/article/info:doi/10.1371/journal.pone.0021545"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pPr>
              <a:defRPr/>
            </a:pPr>
            <a:r>
              <a:rPr lang="cs-CZ" dirty="0" smtClean="0"/>
              <a:t>Paleolitické umění</a:t>
            </a:r>
            <a:endParaRPr lang="cs-CZ" dirty="0"/>
          </a:p>
        </p:txBody>
      </p:sp>
      <p:sp>
        <p:nvSpPr>
          <p:cNvPr id="141315" name="Podnadpis 4"/>
          <p:cNvSpPr>
            <a:spLocks noGrp="1"/>
          </p:cNvSpPr>
          <p:nvPr>
            <p:ph type="subTitle" idx="1"/>
          </p:nvPr>
        </p:nvSpPr>
        <p:spPr>
          <a:xfrm>
            <a:off x="914400" y="2835275"/>
            <a:ext cx="7772400" cy="1508125"/>
          </a:xfrm>
        </p:spPr>
        <p:txBody>
          <a:bodyPr/>
          <a:lstStyle/>
          <a:p>
            <a:pPr>
              <a:spcBef>
                <a:spcPct val="0"/>
              </a:spcBef>
            </a:pPr>
            <a:r>
              <a:rPr lang="cs-CZ" dirty="0" smtClean="0"/>
              <a:t>2017</a:t>
            </a:r>
            <a:endParaRPr lang="cs-CZ" dirty="0" smtClean="0"/>
          </a:p>
        </p:txBody>
      </p:sp>
      <p:sp>
        <p:nvSpPr>
          <p:cNvPr id="6" name="TextovéPole 5"/>
          <p:cNvSpPr txBox="1"/>
          <p:nvPr/>
        </p:nvSpPr>
        <p:spPr>
          <a:xfrm>
            <a:off x="3563888" y="548680"/>
            <a:ext cx="5270995" cy="830997"/>
          </a:xfrm>
          <a:prstGeom prst="rect">
            <a:avLst/>
          </a:prstGeom>
          <a:noFill/>
        </p:spPr>
        <p:txBody>
          <a:bodyPr wrap="none">
            <a:spAutoFit/>
          </a:bodyPr>
          <a:lstStyle/>
          <a:p>
            <a:pPr fontAlgn="base">
              <a:spcBef>
                <a:spcPct val="0"/>
              </a:spcBef>
              <a:spcAft>
                <a:spcPct val="0"/>
              </a:spcAft>
              <a:defRPr/>
            </a:pPr>
            <a:r>
              <a:rPr lang="cs-CZ" sz="2400" dirty="0" smtClean="0">
                <a:solidFill>
                  <a:prstClr val="white"/>
                </a:solidFill>
              </a:rPr>
              <a:t>Nikdo z našich by tohle nenamaloval.</a:t>
            </a:r>
            <a:endParaRPr lang="cs-CZ" sz="2400" dirty="0">
              <a:solidFill>
                <a:prstClr val="white"/>
              </a:solidFill>
            </a:endParaRPr>
          </a:p>
          <a:p>
            <a:pPr algn="r" fontAlgn="base">
              <a:spcBef>
                <a:spcPct val="0"/>
              </a:spcBef>
              <a:spcAft>
                <a:spcPct val="0"/>
              </a:spcAft>
              <a:defRPr/>
            </a:pPr>
            <a:r>
              <a:rPr lang="cs-CZ" sz="2400" dirty="0" err="1">
                <a:solidFill>
                  <a:prstClr val="white"/>
                </a:solidFill>
              </a:rPr>
              <a:t>Pablo</a:t>
            </a:r>
            <a:r>
              <a:rPr lang="cs-CZ" sz="2400" dirty="0">
                <a:solidFill>
                  <a:prstClr val="white"/>
                </a:solidFill>
              </a:rPr>
              <a:t> Picasso</a:t>
            </a:r>
          </a:p>
        </p:txBody>
      </p:sp>
    </p:spTree>
    <p:extLst>
      <p:ext uri="{BB962C8B-B14F-4D97-AF65-F5344CB8AC3E}">
        <p14:creationId xmlns:p14="http://schemas.microsoft.com/office/powerpoint/2010/main" val="4025889952"/>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4"/>
          <p:cNvSpPr>
            <a:spLocks noGrp="1" noChangeArrowheads="1"/>
          </p:cNvSpPr>
          <p:nvPr>
            <p:ph type="title"/>
          </p:nvPr>
        </p:nvSpPr>
        <p:spPr>
          <a:xfrm>
            <a:off x="914400" y="512763"/>
            <a:ext cx="7772400" cy="914400"/>
          </a:xfrm>
        </p:spPr>
        <p:txBody>
          <a:bodyPr/>
          <a:lstStyle/>
          <a:p>
            <a:pPr eaLnBrk="1" fontAlgn="auto" hangingPunct="1">
              <a:spcAft>
                <a:spcPts val="0"/>
              </a:spcAft>
              <a:defRPr/>
            </a:pPr>
            <a:r>
              <a:rPr lang="cs-CZ" smtClean="0">
                <a:solidFill>
                  <a:schemeClr val="tx2">
                    <a:satMod val="200000"/>
                  </a:schemeClr>
                </a:solidFill>
              </a:rPr>
              <a:t>Jeden z prvních uměleckých předmětů</a:t>
            </a:r>
          </a:p>
        </p:txBody>
      </p:sp>
      <p:pic>
        <p:nvPicPr>
          <p:cNvPr id="142339" name="Picture 5" descr="Ume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060575"/>
            <a:ext cx="54991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Text Box 6"/>
          <p:cNvSpPr txBox="1">
            <a:spLocks noChangeArrowheads="1"/>
          </p:cNvSpPr>
          <p:nvPr/>
        </p:nvSpPr>
        <p:spPr bwMode="auto">
          <a:xfrm>
            <a:off x="6300788" y="2133600"/>
            <a:ext cx="26844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cs-CZ">
                <a:solidFill>
                  <a:prstClr val="white"/>
                </a:solidFill>
              </a:rPr>
              <a:t>Tento artefakt je starý 77 000 let a byl nalezen v jižní Africe</a:t>
            </a:r>
          </a:p>
        </p:txBody>
      </p:sp>
    </p:spTree>
    <p:extLst>
      <p:ext uri="{BB962C8B-B14F-4D97-AF65-F5344CB8AC3E}">
        <p14:creationId xmlns:p14="http://schemas.microsoft.com/office/powerpoint/2010/main" val="4070056284"/>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800100"/>
            <a:ext cx="7772400" cy="762000"/>
          </a:xfrm>
        </p:spPr>
        <p:txBody>
          <a:bodyPr/>
          <a:lstStyle/>
          <a:p>
            <a:pPr eaLnBrk="1" fontAlgn="auto" hangingPunct="1">
              <a:spcAft>
                <a:spcPts val="0"/>
              </a:spcAft>
              <a:defRPr/>
            </a:pPr>
            <a:r>
              <a:rPr lang="cs-CZ" smtClean="0">
                <a:solidFill>
                  <a:schemeClr val="tx2">
                    <a:satMod val="200000"/>
                  </a:schemeClr>
                </a:solidFill>
              </a:rPr>
              <a:t>Umění</a:t>
            </a:r>
          </a:p>
        </p:txBody>
      </p:sp>
      <p:sp>
        <p:nvSpPr>
          <p:cNvPr id="143363" name="Rectangle 3"/>
          <p:cNvSpPr>
            <a:spLocks noGrp="1" noChangeArrowheads="1"/>
          </p:cNvSpPr>
          <p:nvPr>
            <p:ph idx="1"/>
          </p:nvPr>
        </p:nvSpPr>
        <p:spPr/>
        <p:txBody>
          <a:bodyPr/>
          <a:lstStyle/>
          <a:p>
            <a:pPr eaLnBrk="1" hangingPunct="1"/>
            <a:r>
              <a:rPr lang="cs-CZ" smtClean="0"/>
              <a:t>75 000 let – jihovýchodní Afrika: pštrosí vejce a hlemýždí skořápky s provrtanými otvory</a:t>
            </a:r>
          </a:p>
          <a:p>
            <a:pPr eaLnBrk="1" hangingPunct="1"/>
            <a:r>
              <a:rPr lang="cs-CZ" smtClean="0"/>
              <a:t>neandertálci zřejmě vyhynuli protože neznali symbolické myšlení</a:t>
            </a:r>
          </a:p>
          <a:p>
            <a:pPr eaLnBrk="1" hangingPunct="1"/>
            <a:r>
              <a:rPr lang="cs-CZ" smtClean="0"/>
              <a:t>pro vznik jazyka hraje zřejmě důležitou roli gen FOXP2, nalezený v r. 2001</a:t>
            </a:r>
          </a:p>
        </p:txBody>
      </p:sp>
    </p:spTree>
    <p:extLst>
      <p:ext uri="{BB962C8B-B14F-4D97-AF65-F5344CB8AC3E}">
        <p14:creationId xmlns:p14="http://schemas.microsoft.com/office/powerpoint/2010/main" val="2813837428"/>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5" descr="chro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91440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437005"/>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Umění</a:t>
            </a:r>
            <a:endParaRPr lang="cs-CZ" dirty="0"/>
          </a:p>
        </p:txBody>
      </p:sp>
      <p:sp>
        <p:nvSpPr>
          <p:cNvPr id="145411" name="Zástupný symbol pro obsah 2"/>
          <p:cNvSpPr>
            <a:spLocks noGrp="1"/>
          </p:cNvSpPr>
          <p:nvPr>
            <p:ph idx="1"/>
          </p:nvPr>
        </p:nvSpPr>
        <p:spPr/>
        <p:txBody>
          <a:bodyPr/>
          <a:lstStyle/>
          <a:p>
            <a:r>
              <a:rPr lang="cs-CZ" smtClean="0"/>
              <a:t>utilitární a neutilitární</a:t>
            </a:r>
          </a:p>
          <a:p>
            <a:r>
              <a:rPr lang="cs-CZ" smtClean="0"/>
              <a:t>portable („movité“)a parietal („nemovité“) umění</a:t>
            </a:r>
          </a:p>
        </p:txBody>
      </p:sp>
    </p:spTree>
    <p:extLst>
      <p:ext uri="{BB962C8B-B14F-4D97-AF65-F5344CB8AC3E}">
        <p14:creationId xmlns:p14="http://schemas.microsoft.com/office/powerpoint/2010/main" val="3535523809"/>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Utilitární umění</a:t>
            </a:r>
            <a:endParaRPr lang="cs-CZ" dirty="0"/>
          </a:p>
        </p:txBody>
      </p:sp>
      <p:sp>
        <p:nvSpPr>
          <p:cNvPr id="146435" name="Zástupný symbol pro obsah 2"/>
          <p:cNvSpPr>
            <a:spLocks noGrp="1"/>
          </p:cNvSpPr>
          <p:nvPr>
            <p:ph idx="1"/>
          </p:nvPr>
        </p:nvSpPr>
        <p:spPr/>
        <p:txBody>
          <a:bodyPr/>
          <a:lstStyle/>
          <a:p>
            <a:r>
              <a:rPr lang="cs-CZ" smtClean="0"/>
              <a:t>Pěstní klíny v rozmezí 500 000 let až 100 000 jsou odlišitelné podle zvyšující se symetrie, jemnosti provedení a gracility. </a:t>
            </a:r>
          </a:p>
          <a:p>
            <a:pPr lvl="2"/>
            <a:r>
              <a:rPr lang="cs-CZ" smtClean="0"/>
              <a:t>Je ovšem možno argumentovat, že zvyšující se krása těchto pěstních klínů je náhodný vedlejší produkt jejich zvyšující se utilitární upotřebitelnosti.</a:t>
            </a:r>
          </a:p>
          <a:p>
            <a:endParaRPr lang="cs-CZ" smtClean="0"/>
          </a:p>
        </p:txBody>
      </p:sp>
    </p:spTree>
    <p:extLst>
      <p:ext uri="{BB962C8B-B14F-4D97-AF65-F5344CB8AC3E}">
        <p14:creationId xmlns:p14="http://schemas.microsoft.com/office/powerpoint/2010/main" val="1628186004"/>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Neutilitární umění</a:t>
            </a:r>
            <a:endParaRPr lang="cs-CZ" dirty="0"/>
          </a:p>
        </p:txBody>
      </p:sp>
      <p:sp>
        <p:nvSpPr>
          <p:cNvPr id="3" name="Zástupný symbol pro obsah 2"/>
          <p:cNvSpPr>
            <a:spLocks noGrp="1"/>
          </p:cNvSpPr>
          <p:nvPr>
            <p:ph idx="1"/>
          </p:nvPr>
        </p:nvSpPr>
        <p:spPr>
          <a:xfrm>
            <a:off x="500063" y="1785938"/>
            <a:ext cx="4014787" cy="4572000"/>
          </a:xfrm>
        </p:spPr>
        <p:txBody>
          <a:bodyPr>
            <a:normAutofit fontScale="92500" lnSpcReduction="10000"/>
          </a:bodyPr>
          <a:lstStyle/>
          <a:p>
            <a:pPr>
              <a:defRPr/>
            </a:pPr>
            <a:r>
              <a:rPr lang="cs-CZ" dirty="0" smtClean="0"/>
              <a:t>Snad již </a:t>
            </a:r>
            <a:r>
              <a:rPr lang="cs-CZ" i="1" dirty="0" smtClean="0"/>
              <a:t>Homo </a:t>
            </a:r>
            <a:r>
              <a:rPr lang="cs-CZ" i="1" dirty="0" err="1" smtClean="0"/>
              <a:t>erectus</a:t>
            </a:r>
            <a:r>
              <a:rPr lang="cs-CZ" dirty="0" smtClean="0"/>
              <a:t> před 1,6 miliony lety užíval červenou hlinku pro malování po těle. </a:t>
            </a:r>
          </a:p>
          <a:p>
            <a:pPr>
              <a:defRPr/>
            </a:pPr>
            <a:r>
              <a:rPr lang="cs-CZ" dirty="0" smtClean="0"/>
              <a:t>Z doby před 100 000 lety se datuje mamutí kel, opracován do tvaru dekorativního amuletu (</a:t>
            </a:r>
            <a:r>
              <a:rPr lang="cs-CZ" dirty="0" err="1" smtClean="0"/>
              <a:t>Schwarcz</a:t>
            </a:r>
            <a:r>
              <a:rPr lang="cs-CZ" dirty="0" smtClean="0"/>
              <a:t> </a:t>
            </a:r>
            <a:r>
              <a:rPr lang="cs-CZ" dirty="0" err="1" smtClean="0"/>
              <a:t>et</a:t>
            </a:r>
            <a:r>
              <a:rPr lang="cs-CZ" dirty="0" smtClean="0"/>
              <a:t> </a:t>
            </a:r>
            <a:r>
              <a:rPr lang="cs-CZ" dirty="0" err="1" smtClean="0"/>
              <a:t>al</a:t>
            </a:r>
            <a:r>
              <a:rPr lang="cs-CZ" dirty="0" smtClean="0"/>
              <a:t>. 1981)</a:t>
            </a:r>
            <a:endParaRPr lang="cs-CZ" dirty="0"/>
          </a:p>
        </p:txBody>
      </p:sp>
      <p:pic>
        <p:nvPicPr>
          <p:cNvPr id="147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85938"/>
            <a:ext cx="4214812"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TextovéPole 4"/>
          <p:cNvSpPr txBox="1">
            <a:spLocks noChangeArrowheads="1"/>
          </p:cNvSpPr>
          <p:nvPr/>
        </p:nvSpPr>
        <p:spPr bwMode="auto">
          <a:xfrm>
            <a:off x="4643438" y="5143500"/>
            <a:ext cx="4071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cs-CZ">
                <a:solidFill>
                  <a:srgbClr val="FFFF00"/>
                </a:solidFill>
              </a:rPr>
              <a:t>Soška mamuta, jižní Německo, 32 000 let</a:t>
            </a:r>
          </a:p>
        </p:txBody>
      </p:sp>
    </p:spTree>
    <p:extLst>
      <p:ext uri="{BB962C8B-B14F-4D97-AF65-F5344CB8AC3E}">
        <p14:creationId xmlns:p14="http://schemas.microsoft.com/office/powerpoint/2010/main" val="3294417661"/>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Paleolitické umění</a:t>
            </a:r>
            <a:endParaRPr lang="cs-CZ" dirty="0"/>
          </a:p>
        </p:txBody>
      </p:sp>
      <p:sp>
        <p:nvSpPr>
          <p:cNvPr id="3" name="Zástupný symbol pro obsah 2"/>
          <p:cNvSpPr>
            <a:spLocks noGrp="1"/>
          </p:cNvSpPr>
          <p:nvPr>
            <p:ph idx="1"/>
          </p:nvPr>
        </p:nvSpPr>
        <p:spPr/>
        <p:txBody>
          <a:bodyPr>
            <a:normAutofit lnSpcReduction="10000"/>
          </a:bodyPr>
          <a:lstStyle/>
          <a:p>
            <a:pPr>
              <a:defRPr/>
            </a:pPr>
            <a:r>
              <a:rPr lang="cs-CZ" dirty="0" smtClean="0"/>
              <a:t>dětské kresby</a:t>
            </a:r>
          </a:p>
          <a:p>
            <a:pPr lvl="1">
              <a:defRPr/>
            </a:pPr>
            <a:r>
              <a:rPr lang="cs-CZ" dirty="0" smtClean="0"/>
              <a:t>skoro určitě ne</a:t>
            </a:r>
          </a:p>
          <a:p>
            <a:pPr>
              <a:defRPr/>
            </a:pPr>
            <a:r>
              <a:rPr lang="cs-CZ" dirty="0" smtClean="0"/>
              <a:t>bestiář místní fauny</a:t>
            </a:r>
          </a:p>
          <a:p>
            <a:pPr lvl="1">
              <a:defRPr/>
            </a:pPr>
            <a:r>
              <a:rPr lang="cs-CZ" dirty="0" smtClean="0"/>
              <a:t>určitě ne</a:t>
            </a:r>
          </a:p>
          <a:p>
            <a:pPr>
              <a:defRPr/>
            </a:pPr>
            <a:r>
              <a:rPr lang="cs-CZ" dirty="0" smtClean="0"/>
              <a:t>malby v transu</a:t>
            </a:r>
          </a:p>
          <a:p>
            <a:pPr>
              <a:defRPr/>
            </a:pPr>
            <a:r>
              <a:rPr lang="cs-CZ" dirty="0" smtClean="0"/>
              <a:t>umění pro umění</a:t>
            </a:r>
          </a:p>
          <a:p>
            <a:pPr>
              <a:defRPr/>
            </a:pPr>
            <a:r>
              <a:rPr lang="cs-CZ" dirty="0" smtClean="0"/>
              <a:t>sexualita (</a:t>
            </a:r>
            <a:r>
              <a:rPr lang="cs-CZ" dirty="0" err="1" smtClean="0"/>
              <a:t>Leroi</a:t>
            </a:r>
            <a:r>
              <a:rPr lang="cs-CZ" dirty="0" smtClean="0"/>
              <a:t>-</a:t>
            </a:r>
            <a:r>
              <a:rPr lang="cs-CZ" dirty="0" err="1" smtClean="0"/>
              <a:t>Gourhnan</a:t>
            </a:r>
            <a:r>
              <a:rPr lang="cs-CZ" dirty="0" smtClean="0"/>
              <a:t>)</a:t>
            </a:r>
          </a:p>
          <a:p>
            <a:pPr lvl="1">
              <a:defRPr/>
            </a:pPr>
            <a:r>
              <a:rPr lang="cs-CZ" dirty="0" smtClean="0"/>
              <a:t>nejspíše ne</a:t>
            </a:r>
          </a:p>
          <a:p>
            <a:pPr>
              <a:defRPr/>
            </a:pPr>
            <a:r>
              <a:rPr lang="cs-CZ" dirty="0" smtClean="0"/>
              <a:t>nikdy nebudeme vědět</a:t>
            </a:r>
            <a:endParaRPr lang="cs-CZ" dirty="0"/>
          </a:p>
        </p:txBody>
      </p:sp>
    </p:spTree>
    <p:extLst>
      <p:ext uri="{BB962C8B-B14F-4D97-AF65-F5344CB8AC3E}">
        <p14:creationId xmlns:p14="http://schemas.microsoft.com/office/powerpoint/2010/main" val="242884239"/>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Umění pro umění - Art </a:t>
            </a:r>
            <a:r>
              <a:rPr lang="cs-CZ" dirty="0" err="1" smtClean="0"/>
              <a:t>pour</a:t>
            </a:r>
            <a:r>
              <a:rPr lang="cs-CZ" dirty="0" smtClean="0"/>
              <a:t> l´Art</a:t>
            </a:r>
            <a:endParaRPr lang="cs-CZ" dirty="0"/>
          </a:p>
        </p:txBody>
      </p:sp>
      <p:sp>
        <p:nvSpPr>
          <p:cNvPr id="3" name="Zástupný symbol pro obsah 2"/>
          <p:cNvSpPr>
            <a:spLocks noGrp="1"/>
          </p:cNvSpPr>
          <p:nvPr>
            <p:ph idx="1"/>
          </p:nvPr>
        </p:nvSpPr>
        <p:spPr/>
        <p:txBody>
          <a:bodyPr>
            <a:normAutofit fontScale="92500" lnSpcReduction="20000"/>
          </a:bodyPr>
          <a:lstStyle/>
          <a:p>
            <a:pPr>
              <a:defRPr/>
            </a:pPr>
            <a:r>
              <a:rPr lang="cs-CZ" dirty="0" err="1" smtClean="0"/>
              <a:t>Édouard</a:t>
            </a:r>
            <a:r>
              <a:rPr lang="cs-CZ" dirty="0" smtClean="0"/>
              <a:t> </a:t>
            </a:r>
            <a:r>
              <a:rPr lang="cs-CZ" dirty="0" err="1" smtClean="0"/>
              <a:t>Lartet</a:t>
            </a:r>
            <a:r>
              <a:rPr lang="cs-CZ" dirty="0" smtClean="0"/>
              <a:t>: </a:t>
            </a:r>
          </a:p>
          <a:p>
            <a:pPr lvl="1">
              <a:defRPr/>
            </a:pPr>
            <a:r>
              <a:rPr lang="cs-CZ" dirty="0" smtClean="0"/>
              <a:t>příhodné podmínky způsobily hojnost zvěře a snadný lov </a:t>
            </a:r>
          </a:p>
          <a:p>
            <a:pPr lvl="1">
              <a:defRPr/>
            </a:pPr>
            <a:r>
              <a:rPr lang="cs-CZ" dirty="0" smtClean="0"/>
              <a:t>umění se zrodilo z nudy, jako náplň volného času </a:t>
            </a:r>
          </a:p>
          <a:p>
            <a:pPr lvl="1">
              <a:defRPr/>
            </a:pPr>
            <a:r>
              <a:rPr lang="cs-CZ" dirty="0" smtClean="0"/>
              <a:t>obrazy vznikly jen pro radost a obveselení </a:t>
            </a:r>
          </a:p>
          <a:p>
            <a:pPr>
              <a:defRPr/>
            </a:pPr>
            <a:r>
              <a:rPr lang="cs-CZ" dirty="0" smtClean="0"/>
              <a:t>bylo by pochopitelné, že lidé začali zdobit své zbraně, že začali nosit přívěšky a začali tvořit sošky…</a:t>
            </a:r>
          </a:p>
          <a:p>
            <a:pPr>
              <a:defRPr/>
            </a:pPr>
            <a:r>
              <a:rPr lang="cs-CZ" dirty="0" smtClean="0">
                <a:solidFill>
                  <a:srgbClr val="FF0000"/>
                </a:solidFill>
              </a:rPr>
              <a:t>...ale proč začali vytvářet umělecká díla v nepřístupných, tmavých a podzemních prostorách? </a:t>
            </a:r>
            <a:endParaRPr lang="cs-CZ" dirty="0">
              <a:solidFill>
                <a:srgbClr val="FF0000"/>
              </a:solidFill>
            </a:endParaRPr>
          </a:p>
        </p:txBody>
      </p:sp>
    </p:spTree>
    <p:extLst>
      <p:ext uri="{BB962C8B-B14F-4D97-AF65-F5344CB8AC3E}">
        <p14:creationId xmlns:p14="http://schemas.microsoft.com/office/powerpoint/2010/main" val="4105407211"/>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512763"/>
            <a:ext cx="7772400" cy="914400"/>
          </a:xfrm>
        </p:spPr>
        <p:txBody>
          <a:bodyPr/>
          <a:lstStyle/>
          <a:p>
            <a:pPr>
              <a:defRPr/>
            </a:pPr>
            <a:r>
              <a:rPr lang="cs-CZ" dirty="0" smtClean="0"/>
              <a:t>Věstonická Venuše</a:t>
            </a:r>
            <a:endParaRPr lang="cs-CZ" dirty="0"/>
          </a:p>
        </p:txBody>
      </p:sp>
      <p:pic>
        <p:nvPicPr>
          <p:cNvPr id="151555" name="Picture 2" descr="http://217.115.252.254:1572/Dokumenty%20pro%20studenty/Dvo%C5%99%C3%A1k%20Martin/1.%20Prav%C4%9Bk/3.%20Mlad%C5%A1%C3%AD%20a%20pozdn%C3%AD%20paleolit/3.%20Doln%C3%AD%20V%C4%9Bstonice/2.%20Doln%C3%AD%20V%C4%9Bstonice%20-%20V%C4%9Bstonick%C3%A1%20Venu%C5%A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84313"/>
            <a:ext cx="424973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6" name="TextovéPole 4"/>
          <p:cNvSpPr txBox="1">
            <a:spLocks noChangeArrowheads="1"/>
          </p:cNvSpPr>
          <p:nvPr/>
        </p:nvSpPr>
        <p:spPr bwMode="auto">
          <a:xfrm>
            <a:off x="5580063" y="6021388"/>
            <a:ext cx="2259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cs-CZ">
                <a:solidFill>
                  <a:prstClr val="white"/>
                </a:solidFill>
              </a:rPr>
              <a:t>kolem 25 000 let</a:t>
            </a:r>
          </a:p>
        </p:txBody>
      </p:sp>
      <p:pic>
        <p:nvPicPr>
          <p:cNvPr id="151557" name="Picture 4" descr="http://www.vasak.cz/images/por_0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33375"/>
            <a:ext cx="277495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632972"/>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a:defRPr/>
            </a:pPr>
            <a:r>
              <a:rPr lang="cs-CZ" dirty="0" smtClean="0"/>
              <a:t>Někteří badatelé se domnívají, že přenosné umění je „sekulární“, zatímco parietální umění, zejména uvnitř hlubokých jeskyní je „sakrální“.</a:t>
            </a:r>
          </a:p>
          <a:p>
            <a:pPr>
              <a:defRPr/>
            </a:pPr>
            <a:r>
              <a:rPr lang="cs-CZ" dirty="0" smtClean="0"/>
              <a:t>Tento postřeh může mýt zajímavý, ovšem oddělení sekulárního od sakrálního je konstruktem západní civilizace; není to velmi pravděpodobně rozdělení, které lidé ve svrchním paleolitu uznávali. </a:t>
            </a:r>
          </a:p>
          <a:p>
            <a:pPr>
              <a:defRPr/>
            </a:pPr>
            <a:r>
              <a:rPr lang="cs-CZ" sz="1300" dirty="0" err="1" smtClean="0"/>
              <a:t>Lewis-Williams</a:t>
            </a:r>
            <a:r>
              <a:rPr lang="cs-CZ" sz="1300" dirty="0" smtClean="0"/>
              <a:t>, D., (2004) </a:t>
            </a:r>
            <a:r>
              <a:rPr lang="cs-CZ" sz="1300" i="1" dirty="0" smtClean="0"/>
              <a:t>The Mind in the </a:t>
            </a:r>
            <a:r>
              <a:rPr lang="cs-CZ" sz="1300" i="1" dirty="0" err="1" smtClean="0"/>
              <a:t>Cave</a:t>
            </a:r>
            <a:r>
              <a:rPr lang="cs-CZ" sz="1300" i="1" dirty="0" smtClean="0"/>
              <a:t>. </a:t>
            </a:r>
            <a:r>
              <a:rPr lang="cs-CZ" sz="1300" dirty="0" err="1" smtClean="0"/>
              <a:t>Thames</a:t>
            </a:r>
            <a:r>
              <a:rPr lang="cs-CZ" sz="1300" dirty="0" smtClean="0"/>
              <a:t> and Hudson. London. p. 29</a:t>
            </a:r>
            <a:endParaRPr lang="cs-CZ" sz="1300" dirty="0"/>
          </a:p>
        </p:txBody>
      </p:sp>
    </p:spTree>
    <p:extLst>
      <p:ext uri="{BB962C8B-B14F-4D97-AF65-F5344CB8AC3E}">
        <p14:creationId xmlns:p14="http://schemas.microsoft.com/office/powerpoint/2010/main" val="1522434357"/>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Počátky symbolismu</a:t>
            </a:r>
            <a:endParaRPr lang="cs-CZ" dirty="0"/>
          </a:p>
        </p:txBody>
      </p:sp>
      <p:sp>
        <p:nvSpPr>
          <p:cNvPr id="3" name="Zástupný symbol pro obsah 2"/>
          <p:cNvSpPr>
            <a:spLocks noGrp="1"/>
          </p:cNvSpPr>
          <p:nvPr>
            <p:ph idx="1"/>
          </p:nvPr>
        </p:nvSpPr>
        <p:spPr/>
        <p:txBody>
          <a:bodyPr>
            <a:normAutofit fontScale="92500" lnSpcReduction="10000"/>
          </a:bodyPr>
          <a:lstStyle/>
          <a:p>
            <a:pPr marL="582613" indent="-514350">
              <a:buFont typeface="+mj-lt"/>
              <a:buAutoNum type="arabicPeriod"/>
            </a:pPr>
            <a:r>
              <a:rPr lang="cs-CZ" dirty="0" smtClean="0"/>
              <a:t>dlouhé období, trvající přes jeden milión let, charakterizované acheuléenskou dvoustrannou industrií (v Africe a později i v Evropě) </a:t>
            </a:r>
          </a:p>
          <a:p>
            <a:pPr marL="582613" indent="-514350">
              <a:buFont typeface="+mj-lt"/>
              <a:buAutoNum type="arabicPeriod"/>
            </a:pPr>
            <a:r>
              <a:rPr lang="cs-CZ" dirty="0" smtClean="0"/>
              <a:t>období trvající asi 100 000 let, překrývající se s poslední dobou ledovou (</a:t>
            </a:r>
            <a:r>
              <a:rPr lang="cs-CZ" dirty="0" err="1" smtClean="0"/>
              <a:t>Würm</a:t>
            </a:r>
            <a:r>
              <a:rPr lang="cs-CZ" dirty="0" smtClean="0"/>
              <a:t>)</a:t>
            </a:r>
          </a:p>
          <a:p>
            <a:pPr marL="582613" indent="-514350">
              <a:buFont typeface="+mj-lt"/>
              <a:buAutoNum type="arabicPeriod"/>
            </a:pPr>
            <a:r>
              <a:rPr lang="cs-CZ" dirty="0" smtClean="0"/>
              <a:t>období trvající od 40 000 do 10 000 let s nálezy mnoha objektů, o kterých je možno se domnívat, že byly vytvořeny s estetickým záměrem. </a:t>
            </a:r>
          </a:p>
          <a:p>
            <a:pPr marL="68263" indent="0">
              <a:buNone/>
            </a:pPr>
            <a:r>
              <a:rPr lang="cs-CZ" sz="1400" dirty="0" smtClean="0"/>
              <a:t>	Cela-</a:t>
            </a:r>
            <a:r>
              <a:rPr lang="cs-CZ" sz="1400" dirty="0" err="1" smtClean="0"/>
              <a:t>Conde</a:t>
            </a:r>
            <a:r>
              <a:rPr lang="cs-CZ" sz="1400" dirty="0" smtClean="0"/>
              <a:t>, C.J., </a:t>
            </a:r>
            <a:r>
              <a:rPr lang="cs-CZ" sz="1400" dirty="0" err="1" smtClean="0"/>
              <a:t>Ayala</a:t>
            </a:r>
            <a:r>
              <a:rPr lang="cs-CZ" sz="1400" dirty="0" smtClean="0"/>
              <a:t>, F.J., (2007) </a:t>
            </a:r>
            <a:r>
              <a:rPr lang="cs-CZ" sz="1400" i="1" dirty="0" err="1" smtClean="0"/>
              <a:t>Human</a:t>
            </a:r>
            <a:r>
              <a:rPr lang="cs-CZ" sz="1400" i="1" dirty="0" smtClean="0"/>
              <a:t> </a:t>
            </a:r>
            <a:r>
              <a:rPr lang="cs-CZ" sz="1400" i="1" dirty="0" err="1" smtClean="0"/>
              <a:t>Evolution</a:t>
            </a:r>
            <a:r>
              <a:rPr lang="cs-CZ" sz="1400" i="1" dirty="0" smtClean="0"/>
              <a:t>. </a:t>
            </a:r>
            <a:r>
              <a:rPr lang="cs-CZ" sz="1400" i="1" dirty="0" err="1" smtClean="0"/>
              <a:t>Trails</a:t>
            </a:r>
            <a:r>
              <a:rPr lang="cs-CZ" sz="1400" i="1" dirty="0" smtClean="0"/>
              <a:t> </a:t>
            </a:r>
            <a:r>
              <a:rPr lang="cs-CZ" sz="1400" i="1" dirty="0" err="1" smtClean="0"/>
              <a:t>from</a:t>
            </a:r>
            <a:r>
              <a:rPr lang="cs-CZ" sz="1400" i="1" dirty="0" smtClean="0"/>
              <a:t> </a:t>
            </a:r>
            <a:r>
              <a:rPr lang="cs-CZ" sz="1400" i="1" dirty="0" err="1" smtClean="0"/>
              <a:t>the</a:t>
            </a:r>
            <a:r>
              <a:rPr lang="cs-CZ" sz="1400" i="1" dirty="0" smtClean="0"/>
              <a:t> Past</a:t>
            </a:r>
            <a:r>
              <a:rPr lang="cs-CZ" sz="1400" dirty="0" smtClean="0"/>
              <a:t>. Oxford University </a:t>
            </a:r>
            <a:r>
              <a:rPr lang="cs-CZ" sz="1400" dirty="0" err="1" smtClean="0"/>
              <a:t>Press</a:t>
            </a:r>
            <a:r>
              <a:rPr lang="cs-CZ" sz="1400" dirty="0" smtClean="0"/>
              <a:t>. Oxford, 	New York. p. 326</a:t>
            </a:r>
          </a:p>
          <a:p>
            <a:pPr marL="582613" indent="-514350">
              <a:buNone/>
            </a:pPr>
            <a:endParaRPr lang="cs-CZ" dirty="0"/>
          </a:p>
        </p:txBody>
      </p:sp>
    </p:spTree>
    <p:extLst>
      <p:ext uri="{BB962C8B-B14F-4D97-AF65-F5344CB8AC3E}">
        <p14:creationId xmlns:p14="http://schemas.microsoft.com/office/powerpoint/2010/main" val="2913268674"/>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C:\Users\Marek\Documents\Pictures\Moje naskenované obrázky\dates and peri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2015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434184"/>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defRPr/>
            </a:pPr>
            <a:r>
              <a:rPr lang="cs-CZ" dirty="0" smtClean="0"/>
              <a:t>Datování</a:t>
            </a:r>
            <a:endParaRPr lang="cs-CZ" dirty="0"/>
          </a:p>
        </p:txBody>
      </p:sp>
      <p:sp>
        <p:nvSpPr>
          <p:cNvPr id="146435" name="Zástupný symbol pro obsah 3"/>
          <p:cNvSpPr>
            <a:spLocks noGrp="1"/>
          </p:cNvSpPr>
          <p:nvPr>
            <p:ph idx="1"/>
          </p:nvPr>
        </p:nvSpPr>
        <p:spPr/>
        <p:txBody>
          <a:bodyPr>
            <a:normAutofit fontScale="92500"/>
          </a:bodyPr>
          <a:lstStyle/>
          <a:p>
            <a:pPr>
              <a:defRPr/>
            </a:pPr>
            <a:endParaRPr lang="cs-CZ" dirty="0" smtClean="0"/>
          </a:p>
          <a:p>
            <a:pPr>
              <a:defRPr/>
            </a:pPr>
            <a:r>
              <a:rPr lang="cs-CZ" dirty="0" smtClean="0">
                <a:solidFill>
                  <a:srgbClr val="FF0000"/>
                </a:solidFill>
              </a:rPr>
              <a:t>období spodního paleolitu </a:t>
            </a:r>
            <a:r>
              <a:rPr lang="cs-CZ" dirty="0" smtClean="0"/>
              <a:t>3 000 000 - 130 000 let; záleží na tom, o které místo na světě se jedná </a:t>
            </a:r>
          </a:p>
          <a:p>
            <a:pPr lvl="1">
              <a:defRPr/>
            </a:pPr>
            <a:r>
              <a:rPr lang="cs-CZ" dirty="0" smtClean="0"/>
              <a:t>Homo </a:t>
            </a:r>
            <a:r>
              <a:rPr lang="cs-CZ" dirty="0" err="1" smtClean="0"/>
              <a:t>habilis</a:t>
            </a:r>
            <a:r>
              <a:rPr lang="cs-CZ" dirty="0" smtClean="0"/>
              <a:t>, Homo </a:t>
            </a:r>
            <a:r>
              <a:rPr lang="cs-CZ" dirty="0" err="1" smtClean="0"/>
              <a:t>erectus</a:t>
            </a:r>
            <a:endParaRPr lang="cs-CZ" dirty="0" smtClean="0"/>
          </a:p>
          <a:p>
            <a:pPr>
              <a:defRPr/>
            </a:pPr>
            <a:r>
              <a:rPr lang="cs-CZ" dirty="0" smtClean="0">
                <a:solidFill>
                  <a:srgbClr val="FF0000"/>
                </a:solidFill>
              </a:rPr>
              <a:t>období středního paleolitu</a:t>
            </a:r>
            <a:r>
              <a:rPr lang="cs-CZ" dirty="0" smtClean="0"/>
              <a:t>  220 000 - 45 000 let</a:t>
            </a:r>
          </a:p>
          <a:p>
            <a:pPr lvl="1">
              <a:defRPr/>
            </a:pPr>
            <a:r>
              <a:rPr lang="cs-CZ" dirty="0" smtClean="0"/>
              <a:t>věk neandertálců</a:t>
            </a:r>
          </a:p>
          <a:p>
            <a:pPr>
              <a:defRPr/>
            </a:pPr>
            <a:r>
              <a:rPr lang="cs-CZ" dirty="0" smtClean="0">
                <a:solidFill>
                  <a:srgbClr val="FF0000"/>
                </a:solidFill>
              </a:rPr>
              <a:t>období svrchního paleolitu</a:t>
            </a:r>
            <a:r>
              <a:rPr lang="cs-CZ" dirty="0" smtClean="0"/>
              <a:t>: 35 000 - 10 000 let</a:t>
            </a:r>
          </a:p>
          <a:p>
            <a:pPr lvl="1">
              <a:defRPr/>
            </a:pPr>
            <a:r>
              <a:rPr lang="cs-CZ" dirty="0" smtClean="0"/>
              <a:t>45 000 - 10 000</a:t>
            </a:r>
          </a:p>
          <a:p>
            <a:pPr>
              <a:defRPr/>
            </a:pPr>
            <a:endParaRPr lang="cs-CZ" dirty="0" smtClean="0"/>
          </a:p>
        </p:txBody>
      </p:sp>
    </p:spTree>
    <p:extLst>
      <p:ext uri="{BB962C8B-B14F-4D97-AF65-F5344CB8AC3E}">
        <p14:creationId xmlns:p14="http://schemas.microsoft.com/office/powerpoint/2010/main" val="76181433"/>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Datování</a:t>
            </a:r>
            <a:endParaRPr lang="cs-CZ" dirty="0"/>
          </a:p>
        </p:txBody>
      </p:sp>
      <p:sp>
        <p:nvSpPr>
          <p:cNvPr id="154627" name="Zástupný symbol pro obsah 2"/>
          <p:cNvSpPr>
            <a:spLocks noGrp="1"/>
          </p:cNvSpPr>
          <p:nvPr>
            <p:ph idx="1"/>
          </p:nvPr>
        </p:nvSpPr>
        <p:spPr/>
        <p:txBody>
          <a:bodyPr/>
          <a:lstStyle/>
          <a:p>
            <a:r>
              <a:rPr lang="cs-CZ" dirty="0" smtClean="0"/>
              <a:t>45 000 - 35 000 </a:t>
            </a:r>
          </a:p>
          <a:p>
            <a:pPr lvl="1"/>
            <a:r>
              <a:rPr lang="cs-CZ" dirty="0" smtClean="0"/>
              <a:t>přechod mezi středním a svrchním paleolitem</a:t>
            </a:r>
          </a:p>
          <a:p>
            <a:pPr lvl="1"/>
            <a:r>
              <a:rPr lang="cs-CZ" dirty="0" smtClean="0"/>
              <a:t>neandrtálci ustupují ve prospěch Homo sapiens </a:t>
            </a:r>
            <a:r>
              <a:rPr lang="cs-CZ" dirty="0" err="1" smtClean="0"/>
              <a:t>sapiens</a:t>
            </a:r>
            <a:endParaRPr lang="cs-CZ" dirty="0" smtClean="0"/>
          </a:p>
          <a:p>
            <a:pPr lvl="1"/>
            <a:r>
              <a:rPr lang="cs-CZ" dirty="0" smtClean="0"/>
              <a:t>v tuto chvíli začíná „umění“ </a:t>
            </a:r>
          </a:p>
          <a:p>
            <a:pPr lvl="1"/>
            <a:r>
              <a:rPr lang="cs-CZ" dirty="0" smtClean="0"/>
              <a:t>„revoluce svrchního paleolitu“ „paleolitická revoluce“ </a:t>
            </a:r>
          </a:p>
          <a:p>
            <a:pPr lvl="1"/>
            <a:r>
              <a:rPr lang="cs-CZ" dirty="0" smtClean="0"/>
              <a:t>„exploze kreativity"</a:t>
            </a:r>
          </a:p>
          <a:p>
            <a:r>
              <a:rPr lang="cs-CZ" sz="1200" dirty="0" err="1" smtClean="0"/>
              <a:t>Lewis</a:t>
            </a:r>
            <a:r>
              <a:rPr lang="cs-CZ" sz="1200" dirty="0" smtClean="0"/>
              <a:t>-</a:t>
            </a:r>
            <a:r>
              <a:rPr lang="cs-CZ" sz="1200" dirty="0" err="1" smtClean="0"/>
              <a:t>Williams</a:t>
            </a:r>
            <a:r>
              <a:rPr lang="cs-CZ" sz="1200" dirty="0" smtClean="0"/>
              <a:t>, D., (2004) </a:t>
            </a:r>
            <a:r>
              <a:rPr lang="cs-CZ" sz="1200" i="1" dirty="0" err="1" smtClean="0"/>
              <a:t>The</a:t>
            </a:r>
            <a:r>
              <a:rPr lang="cs-CZ" sz="1200" i="1" dirty="0" smtClean="0"/>
              <a:t> </a:t>
            </a:r>
            <a:r>
              <a:rPr lang="cs-CZ" sz="1200" i="1" dirty="0" err="1" smtClean="0"/>
              <a:t>Mind</a:t>
            </a:r>
            <a:r>
              <a:rPr lang="cs-CZ" sz="1200" i="1" dirty="0" smtClean="0"/>
              <a:t> in </a:t>
            </a:r>
            <a:r>
              <a:rPr lang="cs-CZ" sz="1200" i="1" dirty="0" err="1" smtClean="0"/>
              <a:t>the</a:t>
            </a:r>
            <a:r>
              <a:rPr lang="cs-CZ" sz="1200" i="1" dirty="0" smtClean="0"/>
              <a:t> </a:t>
            </a:r>
            <a:r>
              <a:rPr lang="cs-CZ" sz="1200" i="1" dirty="0" err="1" smtClean="0"/>
              <a:t>Cave</a:t>
            </a:r>
            <a:r>
              <a:rPr lang="cs-CZ" sz="1200" i="1" dirty="0" smtClean="0"/>
              <a:t>. </a:t>
            </a:r>
            <a:r>
              <a:rPr lang="cs-CZ" sz="1200" dirty="0" err="1" smtClean="0"/>
              <a:t>Thames</a:t>
            </a:r>
            <a:r>
              <a:rPr lang="cs-CZ" sz="1200" dirty="0" smtClean="0"/>
              <a:t> </a:t>
            </a:r>
            <a:r>
              <a:rPr lang="cs-CZ" sz="1200" dirty="0" err="1" smtClean="0"/>
              <a:t>and</a:t>
            </a:r>
            <a:r>
              <a:rPr lang="cs-CZ" sz="1200" dirty="0" smtClean="0"/>
              <a:t> Hudson. London. p.40</a:t>
            </a:r>
          </a:p>
        </p:txBody>
      </p:sp>
    </p:spTree>
    <p:extLst>
      <p:ext uri="{BB962C8B-B14F-4D97-AF65-F5344CB8AC3E}">
        <p14:creationId xmlns:p14="http://schemas.microsoft.com/office/powerpoint/2010/main" val="3049454068"/>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solidFill>
                  <a:schemeClr val="tx2">
                    <a:satMod val="200000"/>
                  </a:schemeClr>
                </a:solidFill>
              </a:rPr>
              <a:t>35 000</a:t>
            </a:r>
            <a:endParaRPr lang="cs-CZ" dirty="0">
              <a:solidFill>
                <a:schemeClr val="tx2">
                  <a:satMod val="200000"/>
                </a:schemeClr>
              </a:solidFill>
            </a:endParaRPr>
          </a:p>
        </p:txBody>
      </p:sp>
      <p:sp>
        <p:nvSpPr>
          <p:cNvPr id="155651" name="Zástupný symbol pro obsah 2"/>
          <p:cNvSpPr>
            <a:spLocks noGrp="1"/>
          </p:cNvSpPr>
          <p:nvPr>
            <p:ph idx="1"/>
          </p:nvPr>
        </p:nvSpPr>
        <p:spPr/>
        <p:txBody>
          <a:bodyPr/>
          <a:lstStyle/>
          <a:p>
            <a:pPr eaLnBrk="1" hangingPunct="1"/>
            <a:r>
              <a:rPr lang="cs-CZ" dirty="0" smtClean="0"/>
              <a:t>první rozmach umění</a:t>
            </a:r>
          </a:p>
          <a:p>
            <a:pPr eaLnBrk="1" hangingPunct="1"/>
            <a:r>
              <a:rPr lang="cs-CZ" dirty="0" smtClean="0"/>
              <a:t>pohřbívání mrtvých, často s různými předměty</a:t>
            </a:r>
          </a:p>
          <a:p>
            <a:pPr eaLnBrk="1" hangingPunct="1"/>
            <a:r>
              <a:rPr lang="cs-CZ" dirty="0" smtClean="0"/>
              <a:t>rapidní změna technologií: materiály jiné než kámen</a:t>
            </a:r>
          </a:p>
          <a:p>
            <a:pPr eaLnBrk="1" hangingPunct="1"/>
            <a:r>
              <a:rPr lang="cs-CZ" dirty="0" smtClean="0"/>
              <a:t>velká a komplexní sídliště</a:t>
            </a:r>
          </a:p>
          <a:p>
            <a:pPr eaLnBrk="1" hangingPunct="1"/>
            <a:r>
              <a:rPr lang="cs-CZ" dirty="0" smtClean="0"/>
              <a:t>doklady </a:t>
            </a:r>
            <a:r>
              <a:rPr lang="cs-CZ" dirty="0"/>
              <a:t>o</a:t>
            </a:r>
            <a:r>
              <a:rPr lang="cs-CZ" dirty="0" smtClean="0"/>
              <a:t> obchodování</a:t>
            </a:r>
          </a:p>
        </p:txBody>
      </p:sp>
    </p:spTree>
    <p:extLst>
      <p:ext uri="{BB962C8B-B14F-4D97-AF65-F5344CB8AC3E}">
        <p14:creationId xmlns:p14="http://schemas.microsoft.com/office/powerpoint/2010/main" val="3210589907"/>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C:\Users\Marek\Documents\Pictures\Moje naskenované obrázky\cave paint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0885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525994"/>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Neandertálské umění?</a:t>
            </a:r>
            <a:endParaRPr lang="cs-CZ" dirty="0"/>
          </a:p>
        </p:txBody>
      </p:sp>
      <p:sp>
        <p:nvSpPr>
          <p:cNvPr id="4" name="Podnadpis 3"/>
          <p:cNvSpPr>
            <a:spLocks noGrp="1"/>
          </p:cNvSpPr>
          <p:nvPr>
            <p:ph type="subTitle" idx="1"/>
          </p:nvPr>
        </p:nvSpPr>
        <p:spPr/>
        <p:txBody>
          <a:bodyPr/>
          <a:lstStyle/>
          <a:p>
            <a:endParaRPr lang="cs-CZ"/>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23455" y="762000"/>
            <a:ext cx="7885545" cy="4840941"/>
          </a:xfrm>
          <a:prstGeom prst="rect">
            <a:avLst/>
          </a:prstGeom>
          <a:noFill/>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dirty="0">
                <a:solidFill>
                  <a:schemeClr val="tx2"/>
                </a:solidFill>
              </a:rPr>
              <a:t>Figure 1. </a:t>
            </a:r>
            <a:r>
              <a:rPr lang="en-US" sz="1400" b="1" dirty="0" err="1">
                <a:solidFill>
                  <a:schemeClr val="tx2"/>
                </a:solidFill>
              </a:rPr>
              <a:t>Grotte</a:t>
            </a:r>
            <a:r>
              <a:rPr lang="en-US" sz="1400" b="1" dirty="0">
                <a:solidFill>
                  <a:schemeClr val="tx2"/>
                </a:solidFill>
              </a:rPr>
              <a:t> du </a:t>
            </a:r>
            <a:r>
              <a:rPr lang="en-US" sz="1400" b="1" dirty="0" err="1">
                <a:solidFill>
                  <a:schemeClr val="tx2"/>
                </a:solidFill>
              </a:rPr>
              <a:t>Renne</a:t>
            </a:r>
            <a:r>
              <a:rPr lang="en-US" sz="1400" b="1" dirty="0">
                <a:solidFill>
                  <a:schemeClr val="tx2"/>
                </a:solidFill>
              </a:rPr>
              <a:t>, </a:t>
            </a:r>
            <a:r>
              <a:rPr lang="en-US" sz="1400" b="1" dirty="0" err="1">
                <a:solidFill>
                  <a:schemeClr val="tx2"/>
                </a:solidFill>
              </a:rPr>
              <a:t>Châtelperronian</a:t>
            </a:r>
            <a:r>
              <a:rPr lang="en-US" sz="1400" b="1" dirty="0">
                <a:solidFill>
                  <a:schemeClr val="tx2"/>
                </a:solidFill>
              </a:rPr>
              <a:t> symbolic artifacts.</a:t>
            </a:r>
          </a:p>
        </p:txBody>
      </p:sp>
      <p:sp>
        <p:nvSpPr>
          <p:cNvPr id="4100" name="Text Box 4"/>
          <p:cNvSpPr txBox="1">
            <a:spLocks noChangeArrowheads="1"/>
          </p:cNvSpPr>
          <p:nvPr/>
        </p:nvSpPr>
        <p:spPr bwMode="auto">
          <a:xfrm>
            <a:off x="404091" y="5748618"/>
            <a:ext cx="8347364" cy="606080"/>
          </a:xfrm>
          <a:prstGeom prst="rect">
            <a:avLst/>
          </a:prstGeom>
          <a:noFill/>
          <a:ln w="9525">
            <a:noFill/>
            <a:miter lim="800000"/>
            <a:headEnd/>
            <a:tailEnd/>
          </a:ln>
          <a:effectLst/>
        </p:spPr>
        <p:txBody>
          <a:bodyPr lIns="82058" tIns="41029" rIns="82058" bIns="41029">
            <a:spAutoFit/>
          </a:bodyPr>
          <a:lstStyle/>
          <a:p>
            <a:pPr eaLnBrk="1" hangingPunct="1"/>
            <a:r>
              <a:rPr lang="en-US" sz="1100" dirty="0"/>
              <a:t>Caron F, </a:t>
            </a:r>
            <a:r>
              <a:rPr lang="en-US" sz="1100" dirty="0" err="1"/>
              <a:t>d'Errico</a:t>
            </a:r>
            <a:r>
              <a:rPr lang="en-US" sz="1100" dirty="0"/>
              <a:t> F, Del Moral P, Santos F, et al. (2011) The Reality of </a:t>
            </a:r>
            <a:r>
              <a:rPr lang="en-US" sz="1100" dirty="0" err="1"/>
              <a:t>Neandertal</a:t>
            </a:r>
            <a:r>
              <a:rPr lang="en-US" sz="1100" dirty="0"/>
              <a:t> Symbolic Behavior at the </a:t>
            </a:r>
            <a:r>
              <a:rPr lang="en-US" sz="1100" dirty="0" err="1"/>
              <a:t>Grotte</a:t>
            </a:r>
            <a:r>
              <a:rPr lang="en-US" sz="1100" dirty="0"/>
              <a:t> du </a:t>
            </a:r>
            <a:r>
              <a:rPr lang="en-US" sz="1100" dirty="0" err="1"/>
              <a:t>Renne</a:t>
            </a:r>
            <a:r>
              <a:rPr lang="en-US" sz="1100" dirty="0"/>
              <a:t>, </a:t>
            </a:r>
            <a:r>
              <a:rPr lang="en-US" sz="1100" dirty="0" err="1"/>
              <a:t>Arcy</a:t>
            </a:r>
            <a:r>
              <a:rPr lang="en-US" sz="1100" dirty="0"/>
              <a:t>-</a:t>
            </a:r>
            <a:r>
              <a:rPr lang="en-US" sz="1100" dirty="0" err="1"/>
              <a:t>sur</a:t>
            </a:r>
            <a:r>
              <a:rPr lang="en-US" sz="1100" dirty="0"/>
              <a:t>-Cure, France. </a:t>
            </a:r>
            <a:r>
              <a:rPr lang="en-US" sz="1100" dirty="0" err="1"/>
              <a:t>PLoS</a:t>
            </a:r>
            <a:r>
              <a:rPr lang="en-US" sz="1100" dirty="0"/>
              <a:t> ONE 6(6): e21545. doi:10.1371/journal.pone.0021545</a:t>
            </a:r>
          </a:p>
          <a:p>
            <a:pPr eaLnBrk="1" hangingPunct="1"/>
            <a:r>
              <a:rPr lang="en-US" sz="1100" dirty="0">
                <a:hlinkClick r:id="rId3"/>
              </a:rPr>
              <a:t>http://www.plosone.org/article/info:doi/10.1371/journal.pone.0021545</a:t>
            </a:r>
            <a:endParaRPr lang="en-US" sz="1100" dirty="0"/>
          </a:p>
        </p:txBody>
      </p:sp>
      <p:pic>
        <p:nvPicPr>
          <p:cNvPr id="4101" name="Picture 5"/>
          <p:cNvPicPr>
            <a:picLocks noChangeAspect="1" noChangeArrowheads="1"/>
          </p:cNvPicPr>
          <p:nvPr/>
        </p:nvPicPr>
        <p:blipFill>
          <a:blip r:embed="rId4"/>
          <a:srcRect/>
          <a:stretch>
            <a:fillRect/>
          </a:stretch>
        </p:blipFill>
        <p:spPr bwMode="auto">
          <a:xfrm>
            <a:off x="6881091" y="6342530"/>
            <a:ext cx="2205182" cy="459441"/>
          </a:xfrm>
          <a:prstGeom prst="rect">
            <a:avLst/>
          </a:prstGeom>
          <a:noFill/>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Altamira</a:t>
            </a:r>
            <a:endParaRPr lang="cs-CZ" dirty="0"/>
          </a:p>
        </p:txBody>
      </p:sp>
      <p:sp>
        <p:nvSpPr>
          <p:cNvPr id="3" name="Zástupný symbol pro obsah 2"/>
          <p:cNvSpPr>
            <a:spLocks noGrp="1"/>
          </p:cNvSpPr>
          <p:nvPr>
            <p:ph type="subTitle" idx="1"/>
          </p:nvPr>
        </p:nvSpPr>
        <p:spPr/>
        <p:txBody>
          <a:bodyPr/>
          <a:lstStyle/>
          <a:p>
            <a:r>
              <a:rPr lang="cs-CZ" dirty="0" smtClean="0"/>
              <a:t>„Sixtinská kaple“ paleolitického umění</a:t>
            </a:r>
            <a:endParaRPr lang="cs-CZ" dirty="0"/>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800100"/>
            <a:ext cx="7772400" cy="762000"/>
          </a:xfrm>
        </p:spPr>
        <p:txBody>
          <a:bodyPr/>
          <a:lstStyle/>
          <a:p>
            <a:pPr eaLnBrk="1" fontAlgn="auto" hangingPunct="1">
              <a:spcAft>
                <a:spcPts val="0"/>
              </a:spcAft>
              <a:defRPr/>
            </a:pPr>
            <a:r>
              <a:rPr lang="cs-CZ" smtClean="0">
                <a:solidFill>
                  <a:schemeClr val="tx2">
                    <a:satMod val="200000"/>
                  </a:schemeClr>
                </a:solidFill>
              </a:rPr>
              <a:t>Umění</a:t>
            </a:r>
          </a:p>
        </p:txBody>
      </p:sp>
      <p:pic>
        <p:nvPicPr>
          <p:cNvPr id="157699" name="Picture 3" descr="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2624138"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0" name="Text Box 4"/>
          <p:cNvSpPr txBox="1">
            <a:spLocks noChangeArrowheads="1"/>
          </p:cNvSpPr>
          <p:nvPr/>
        </p:nvSpPr>
        <p:spPr bwMode="auto">
          <a:xfrm>
            <a:off x="288925" y="3851275"/>
            <a:ext cx="2524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cs-CZ">
                <a:solidFill>
                  <a:prstClr val="white"/>
                </a:solidFill>
              </a:rPr>
              <a:t>Lascaux ve Francii</a:t>
            </a:r>
          </a:p>
          <a:p>
            <a:pPr eaLnBrk="1" fontAlgn="base" hangingPunct="1">
              <a:spcBef>
                <a:spcPct val="0"/>
              </a:spcBef>
              <a:spcAft>
                <a:spcPct val="0"/>
              </a:spcAft>
            </a:pPr>
            <a:r>
              <a:rPr lang="cs-CZ">
                <a:solidFill>
                  <a:prstClr val="white"/>
                </a:solidFill>
              </a:rPr>
              <a:t>17 000 let</a:t>
            </a:r>
          </a:p>
        </p:txBody>
      </p:sp>
      <p:pic>
        <p:nvPicPr>
          <p:cNvPr id="157701" name="Picture 5" descr="altami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268413"/>
            <a:ext cx="3151187"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2" name="Text Box 6"/>
          <p:cNvSpPr txBox="1">
            <a:spLocks noChangeArrowheads="1"/>
          </p:cNvSpPr>
          <p:nvPr/>
        </p:nvSpPr>
        <p:spPr bwMode="auto">
          <a:xfrm>
            <a:off x="3132138" y="115888"/>
            <a:ext cx="420846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cs-CZ">
                <a:solidFill>
                  <a:prstClr val="white"/>
                </a:solidFill>
              </a:rPr>
              <a:t>Altamira</a:t>
            </a:r>
          </a:p>
          <a:p>
            <a:pPr eaLnBrk="1" fontAlgn="base" hangingPunct="1">
              <a:spcBef>
                <a:spcPct val="0"/>
              </a:spcBef>
              <a:spcAft>
                <a:spcPct val="0"/>
              </a:spcAft>
            </a:pPr>
            <a:r>
              <a:rPr lang="cs-CZ">
                <a:solidFill>
                  <a:prstClr val="white"/>
                </a:solidFill>
              </a:rPr>
              <a:t>16 000 – 14 000 let</a:t>
            </a:r>
          </a:p>
          <a:p>
            <a:pPr eaLnBrk="1" fontAlgn="base" hangingPunct="1">
              <a:spcBef>
                <a:spcPct val="0"/>
              </a:spcBef>
              <a:spcAft>
                <a:spcPct val="0"/>
              </a:spcAft>
            </a:pPr>
            <a:r>
              <a:rPr lang="cs-CZ">
                <a:solidFill>
                  <a:prstClr val="white"/>
                </a:solidFill>
              </a:rPr>
              <a:t>dnes přesněji 14 900 - 13 300 let</a:t>
            </a:r>
          </a:p>
        </p:txBody>
      </p:sp>
      <p:pic>
        <p:nvPicPr>
          <p:cNvPr id="157703" name="Picture 7" descr="cosqu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962400"/>
            <a:ext cx="406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4" name="Text Box 8"/>
          <p:cNvSpPr txBox="1">
            <a:spLocks noChangeArrowheads="1"/>
          </p:cNvSpPr>
          <p:nvPr/>
        </p:nvSpPr>
        <p:spPr bwMode="auto">
          <a:xfrm>
            <a:off x="2362200" y="5410200"/>
            <a:ext cx="22653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cs-CZ">
                <a:solidFill>
                  <a:prstClr val="white"/>
                </a:solidFill>
              </a:rPr>
              <a:t>Cosquer, Francie</a:t>
            </a:r>
          </a:p>
          <a:p>
            <a:pPr eaLnBrk="1" fontAlgn="base" hangingPunct="1">
              <a:spcBef>
                <a:spcPct val="0"/>
              </a:spcBef>
              <a:spcAft>
                <a:spcPct val="0"/>
              </a:spcAft>
            </a:pPr>
            <a:r>
              <a:rPr lang="cs-CZ">
                <a:solidFill>
                  <a:prstClr val="white"/>
                </a:solidFill>
              </a:rPr>
              <a:t>27 000 – 19 000</a:t>
            </a:r>
          </a:p>
          <a:p>
            <a:pPr eaLnBrk="1" fontAlgn="base" hangingPunct="1">
              <a:spcBef>
                <a:spcPct val="0"/>
              </a:spcBef>
              <a:spcAft>
                <a:spcPct val="0"/>
              </a:spcAft>
            </a:pPr>
            <a:r>
              <a:rPr lang="cs-CZ">
                <a:solidFill>
                  <a:prstClr val="white"/>
                </a:solidFill>
              </a:rPr>
              <a:t>Objeveno 1994</a:t>
            </a:r>
          </a:p>
        </p:txBody>
      </p:sp>
    </p:spTree>
    <p:extLst>
      <p:ext uri="{BB962C8B-B14F-4D97-AF65-F5344CB8AC3E}">
        <p14:creationId xmlns:p14="http://schemas.microsoft.com/office/powerpoint/2010/main" val="833610979"/>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p:txBody>
          <a:bodyPr/>
          <a:lstStyle/>
          <a:p>
            <a:pPr>
              <a:defRPr/>
            </a:pPr>
            <a:r>
              <a:rPr lang="cs-CZ" dirty="0" err="1" smtClean="0"/>
              <a:t>Lascaux</a:t>
            </a:r>
            <a:endParaRPr lang="cs-CZ" dirty="0"/>
          </a:p>
        </p:txBody>
      </p:sp>
      <p:sp>
        <p:nvSpPr>
          <p:cNvPr id="158723" name="Zástupný symbol pro obsah 3"/>
          <p:cNvSpPr>
            <a:spLocks noGrp="1"/>
          </p:cNvSpPr>
          <p:nvPr>
            <p:ph type="subTitle" idx="1"/>
          </p:nvPr>
        </p:nvSpPr>
        <p:spPr/>
        <p:txBody>
          <a:bodyPr/>
          <a:lstStyle/>
          <a:p>
            <a:r>
              <a:rPr lang="cs-CZ" dirty="0" smtClean="0"/>
              <a:t>objevena v roce  1940</a:t>
            </a:r>
          </a:p>
        </p:txBody>
      </p:sp>
    </p:spTree>
    <p:extLst>
      <p:ext uri="{BB962C8B-B14F-4D97-AF65-F5344CB8AC3E}">
        <p14:creationId xmlns:p14="http://schemas.microsoft.com/office/powerpoint/2010/main" val="1691552070"/>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Gradualistický model</a:t>
            </a:r>
            <a:endParaRPr lang="cs-CZ" dirty="0"/>
          </a:p>
        </p:txBody>
      </p:sp>
      <p:sp>
        <p:nvSpPr>
          <p:cNvPr id="3" name="Zástupný symbol pro obsah 2"/>
          <p:cNvSpPr>
            <a:spLocks noGrp="1"/>
          </p:cNvSpPr>
          <p:nvPr>
            <p:ph idx="1"/>
          </p:nvPr>
        </p:nvSpPr>
        <p:spPr/>
        <p:txBody>
          <a:bodyPr>
            <a:normAutofit/>
          </a:bodyPr>
          <a:lstStyle/>
          <a:p>
            <a:r>
              <a:rPr lang="cs-CZ" dirty="0" smtClean="0"/>
              <a:t>Acheuléenské „krásné tvary“  („</a:t>
            </a:r>
            <a:r>
              <a:rPr lang="cs-CZ" dirty="0" err="1" smtClean="0"/>
              <a:t>beautiful</a:t>
            </a:r>
            <a:r>
              <a:rPr lang="cs-CZ" dirty="0" smtClean="0"/>
              <a:t> </a:t>
            </a:r>
            <a:r>
              <a:rPr lang="cs-CZ" dirty="0" err="1" smtClean="0"/>
              <a:t>forms</a:t>
            </a:r>
            <a:r>
              <a:rPr lang="cs-CZ" dirty="0" smtClean="0"/>
              <a:t>“)  se vyvinuly postupně a kontinuálně, což nakonec vyústilo ve velkou hojnost uměleckých objektů v pozdním paleolitu.</a:t>
            </a:r>
          </a:p>
          <a:p>
            <a:r>
              <a:rPr lang="cs-CZ" dirty="0" smtClean="0"/>
              <a:t>Počátek umění je v minulosti rozostřený, vzniklý asi na mnoha místech a pokračující v čase. </a:t>
            </a:r>
          </a:p>
          <a:p>
            <a:r>
              <a:rPr lang="cs-CZ" sz="1200" dirty="0" smtClean="0"/>
              <a:t>Cela-</a:t>
            </a:r>
            <a:r>
              <a:rPr lang="cs-CZ" sz="1200" dirty="0" err="1" smtClean="0"/>
              <a:t>Conde</a:t>
            </a:r>
            <a:r>
              <a:rPr lang="cs-CZ" sz="1200" dirty="0" smtClean="0"/>
              <a:t>, C.J., </a:t>
            </a:r>
            <a:r>
              <a:rPr lang="cs-CZ" sz="1200" dirty="0" err="1" smtClean="0"/>
              <a:t>Ayala</a:t>
            </a:r>
            <a:r>
              <a:rPr lang="cs-CZ" sz="1200" dirty="0" smtClean="0"/>
              <a:t>, F.J., (2007) </a:t>
            </a:r>
            <a:r>
              <a:rPr lang="cs-CZ" sz="1200" i="1" dirty="0" err="1" smtClean="0"/>
              <a:t>Human</a:t>
            </a:r>
            <a:r>
              <a:rPr lang="cs-CZ" sz="1200" i="1" dirty="0" smtClean="0"/>
              <a:t> </a:t>
            </a:r>
            <a:r>
              <a:rPr lang="cs-CZ" sz="1200" i="1" dirty="0" err="1" smtClean="0"/>
              <a:t>Evolution</a:t>
            </a:r>
            <a:r>
              <a:rPr lang="cs-CZ" sz="1200" i="1" dirty="0" smtClean="0"/>
              <a:t>. </a:t>
            </a:r>
            <a:r>
              <a:rPr lang="cs-CZ" sz="1200" i="1" dirty="0" err="1" smtClean="0"/>
              <a:t>Trails</a:t>
            </a:r>
            <a:r>
              <a:rPr lang="cs-CZ" sz="1200" i="1" dirty="0" smtClean="0"/>
              <a:t> </a:t>
            </a:r>
            <a:r>
              <a:rPr lang="cs-CZ" sz="1200" i="1" dirty="0" err="1" smtClean="0"/>
              <a:t>from</a:t>
            </a:r>
            <a:r>
              <a:rPr lang="cs-CZ" sz="1200" i="1" dirty="0" smtClean="0"/>
              <a:t> </a:t>
            </a:r>
            <a:r>
              <a:rPr lang="cs-CZ" sz="1200" i="1" dirty="0" err="1" smtClean="0"/>
              <a:t>the</a:t>
            </a:r>
            <a:r>
              <a:rPr lang="cs-CZ" sz="1200" i="1" dirty="0" smtClean="0"/>
              <a:t> Past</a:t>
            </a:r>
            <a:r>
              <a:rPr lang="cs-CZ" sz="1200" dirty="0" smtClean="0"/>
              <a:t>. Oxford University </a:t>
            </a:r>
            <a:r>
              <a:rPr lang="cs-CZ" sz="1200" dirty="0" err="1" smtClean="0"/>
              <a:t>Press</a:t>
            </a:r>
            <a:r>
              <a:rPr lang="cs-CZ" sz="1200" dirty="0" smtClean="0"/>
              <a:t>. Oxford, New York. p. 327</a:t>
            </a:r>
            <a:endParaRPr lang="cs-CZ" sz="1200" dirty="0"/>
          </a:p>
        </p:txBody>
      </p:sp>
    </p:spTree>
    <p:extLst>
      <p:ext uri="{BB962C8B-B14F-4D97-AF65-F5344CB8AC3E}">
        <p14:creationId xmlns:p14="http://schemas.microsoft.com/office/powerpoint/2010/main" val="1352506112"/>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512763"/>
            <a:ext cx="7772400" cy="914400"/>
          </a:xfrm>
        </p:spPr>
        <p:txBody>
          <a:bodyPr/>
          <a:lstStyle/>
          <a:p>
            <a:pPr>
              <a:defRPr/>
            </a:pPr>
            <a:r>
              <a:rPr lang="cs-CZ" dirty="0" err="1" smtClean="0"/>
              <a:t>Lascaux</a:t>
            </a:r>
            <a:r>
              <a:rPr lang="cs-CZ" dirty="0" smtClean="0"/>
              <a:t/>
            </a:r>
            <a:br>
              <a:rPr lang="cs-CZ" dirty="0" smtClean="0"/>
            </a:br>
            <a:r>
              <a:rPr lang="cs-CZ" sz="2400" dirty="0" smtClean="0"/>
              <a:t>17 000 let</a:t>
            </a:r>
            <a:endParaRPr lang="cs-CZ" dirty="0"/>
          </a:p>
        </p:txBody>
      </p:sp>
      <p:pic>
        <p:nvPicPr>
          <p:cNvPr id="159747" name="Picture 2" descr="paleolitické kresby ve francouzské jeskyni Lascau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565400"/>
            <a:ext cx="53340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8" name="Picture 4" descr="paleolitické kresby ve francouzské jeskyni Lascau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15888"/>
            <a:ext cx="421163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9" name="TextovéPole 4"/>
          <p:cNvSpPr txBox="1">
            <a:spLocks noChangeArrowheads="1"/>
          </p:cNvSpPr>
          <p:nvPr/>
        </p:nvSpPr>
        <p:spPr bwMode="auto">
          <a:xfrm>
            <a:off x="5724525" y="3789363"/>
            <a:ext cx="3168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pl-PL">
                <a:solidFill>
                  <a:prstClr val="white"/>
                </a:solidFill>
              </a:rPr>
              <a:t>celkem 600 maleb a 1500 rytých kreseb.</a:t>
            </a:r>
            <a:endParaRPr lang="cs-CZ">
              <a:solidFill>
                <a:prstClr val="white"/>
              </a:solidFill>
            </a:endParaRPr>
          </a:p>
        </p:txBody>
      </p:sp>
    </p:spTree>
    <p:extLst>
      <p:ext uri="{BB962C8B-B14F-4D97-AF65-F5344CB8AC3E}">
        <p14:creationId xmlns:p14="http://schemas.microsoft.com/office/powerpoint/2010/main" val="1926537151"/>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p:cNvSpPr>
          <p:nvPr>
            <p:ph type="ctrTitle"/>
          </p:nvPr>
        </p:nvSpPr>
        <p:spPr bwMode="auto"/>
        <p:txBody>
          <a:bodyPr wrap="square" lIns="91440" tIns="45720" rIns="91440" bIns="45720" numCol="1" anchorCtr="0" compatLnSpc="1">
            <a:prstTxWarp prst="textNoShape">
              <a:avLst/>
            </a:prstTxWarp>
          </a:bodyPr>
          <a:lstStyle/>
          <a:p>
            <a:pPr>
              <a:defRPr/>
            </a:pPr>
            <a:r>
              <a:rPr lang="cs-CZ" sz="3600" dirty="0" err="1" smtClean="0"/>
              <a:t>Chauvet</a:t>
            </a:r>
            <a:r>
              <a:rPr lang="cs-CZ" sz="3600" dirty="0" smtClean="0"/>
              <a:t> </a:t>
            </a:r>
            <a:br>
              <a:rPr lang="cs-CZ" sz="3600" dirty="0" smtClean="0"/>
            </a:br>
            <a:r>
              <a:rPr lang="cs-CZ" sz="2400" dirty="0" smtClean="0"/>
              <a:t>(některé kolem 31 000, jiné  26 000)</a:t>
            </a:r>
          </a:p>
        </p:txBody>
      </p:sp>
      <p:sp>
        <p:nvSpPr>
          <p:cNvPr id="160771" name="Zástupný symbol pro obsah 3"/>
          <p:cNvSpPr>
            <a:spLocks noGrp="1"/>
          </p:cNvSpPr>
          <p:nvPr>
            <p:ph type="subTitle" idx="1"/>
          </p:nvPr>
        </p:nvSpPr>
        <p:spPr/>
        <p:txBody>
          <a:bodyPr/>
          <a:lstStyle/>
          <a:p>
            <a:r>
              <a:rPr lang="cs-CZ" dirty="0" smtClean="0"/>
              <a:t>objevena v prosinci  1994</a:t>
            </a:r>
          </a:p>
          <a:p>
            <a:r>
              <a:rPr lang="cs-CZ" dirty="0" smtClean="0"/>
              <a:t>poblíž  Lyonu</a:t>
            </a:r>
          </a:p>
        </p:txBody>
      </p:sp>
    </p:spTree>
    <p:extLst>
      <p:ext uri="{BB962C8B-B14F-4D97-AF65-F5344CB8AC3E}">
        <p14:creationId xmlns:p14="http://schemas.microsoft.com/office/powerpoint/2010/main" val="4234573544"/>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cs-CZ" sz="3600" dirty="0" err="1" smtClean="0"/>
              <a:t>Chauvet</a:t>
            </a:r>
            <a:r>
              <a:rPr lang="cs-CZ" sz="3600" dirty="0" smtClean="0"/>
              <a:t> </a:t>
            </a:r>
            <a:r>
              <a:rPr lang="cs-CZ" sz="2400" dirty="0" smtClean="0"/>
              <a:t>(některé kolem 31 000, jiné  26 000)</a:t>
            </a:r>
          </a:p>
        </p:txBody>
      </p:sp>
      <p:pic>
        <p:nvPicPr>
          <p:cNvPr id="161795" name="Picture 6" descr="chauvet-lions_jpg_470x366_q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7298"/>
            <a:ext cx="9144000" cy="531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630320"/>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a:p>
        </p:txBody>
      </p:sp>
      <p:sp>
        <p:nvSpPr>
          <p:cNvPr id="162819" name="Rectangle 3"/>
          <p:cNvSpPr>
            <a:spLocks noGrp="1"/>
          </p:cNvSpPr>
          <p:nvPr>
            <p:ph idx="1"/>
          </p:nvPr>
        </p:nvSpPr>
        <p:spPr/>
        <p:txBody>
          <a:bodyPr>
            <a:normAutofit/>
          </a:bodyPr>
          <a:lstStyle/>
          <a:p>
            <a:pPr>
              <a:lnSpc>
                <a:spcPct val="80000"/>
              </a:lnSpc>
            </a:pPr>
            <a:r>
              <a:rPr lang="cs-CZ" sz="2600" dirty="0" smtClean="0"/>
              <a:t>„Osamělí v rozlehlosti, osvětlení slabým světlem našich lamp, byli jsme uchváceni zvláštním pocitem. Všechno bylo tak krásné, tak čerstvé, skoro až příliš čerstvé. Čas byl zrušen, jako kdyby desítky tisíc let, které nás dělily od těch, kteří vytvořili tyto kresby přestaly existovat. Zdálo se, jako kdyby svá umělecká díla právě dokončili. Náhle jsme si připadali jako vetřelci. Hluboce dojati, byli jsme zachváceni pocitem, že nejsme sami; že duše umělců a duchové jsou kolem nás. Zdálo se nám, že přímo cítíme  jejich přítomnost.“</a:t>
            </a:r>
          </a:p>
          <a:p>
            <a:pPr>
              <a:lnSpc>
                <a:spcPct val="80000"/>
              </a:lnSpc>
            </a:pPr>
            <a:r>
              <a:rPr lang="cs-CZ" sz="2600" dirty="0" err="1" smtClean="0"/>
              <a:t>Jean</a:t>
            </a:r>
            <a:r>
              <a:rPr lang="cs-CZ" sz="2600" dirty="0" smtClean="0"/>
              <a:t>-Marie </a:t>
            </a:r>
            <a:r>
              <a:rPr lang="cs-CZ" sz="2600" dirty="0" err="1" smtClean="0"/>
              <a:t>Chauvet</a:t>
            </a:r>
            <a:endParaRPr lang="cs-CZ" sz="2600" dirty="0" smtClean="0"/>
          </a:p>
          <a:p>
            <a:pPr>
              <a:lnSpc>
                <a:spcPct val="80000"/>
              </a:lnSpc>
            </a:pPr>
            <a:r>
              <a:rPr lang="cs-CZ" sz="1000" dirty="0" err="1" smtClean="0"/>
              <a:t>Le</a:t>
            </a:r>
            <a:r>
              <a:rPr lang="cs-CZ" sz="1000" dirty="0" smtClean="0"/>
              <a:t> </a:t>
            </a:r>
            <a:r>
              <a:rPr lang="cs-CZ" sz="1000" dirty="0" err="1" smtClean="0"/>
              <a:t>Fanu</a:t>
            </a:r>
            <a:r>
              <a:rPr lang="cs-CZ" sz="1000" dirty="0" smtClean="0"/>
              <a:t>, J., (2009) </a:t>
            </a:r>
            <a:r>
              <a:rPr lang="cs-CZ" sz="1000" i="1" dirty="0" err="1" smtClean="0"/>
              <a:t>Why</a:t>
            </a:r>
            <a:r>
              <a:rPr lang="cs-CZ" sz="1000" i="1" dirty="0" smtClean="0"/>
              <a:t> </a:t>
            </a:r>
            <a:r>
              <a:rPr lang="cs-CZ" sz="1000" i="1" dirty="0" err="1" smtClean="0"/>
              <a:t>us</a:t>
            </a:r>
            <a:r>
              <a:rPr lang="cs-CZ" sz="1000" i="1" dirty="0" smtClean="0"/>
              <a:t>? </a:t>
            </a:r>
            <a:r>
              <a:rPr lang="cs-CZ" sz="1000" i="1" dirty="0" err="1" smtClean="0"/>
              <a:t>How</a:t>
            </a:r>
            <a:r>
              <a:rPr lang="cs-CZ" sz="1000" i="1" dirty="0" smtClean="0"/>
              <a:t> Science </a:t>
            </a:r>
            <a:r>
              <a:rPr lang="cs-CZ" sz="1000" i="1" dirty="0" err="1" smtClean="0"/>
              <a:t>Rediscovered</a:t>
            </a:r>
            <a:r>
              <a:rPr lang="cs-CZ" sz="1000" i="1" dirty="0" smtClean="0"/>
              <a:t> </a:t>
            </a:r>
            <a:r>
              <a:rPr lang="cs-CZ" sz="1000" i="1" dirty="0" err="1" smtClean="0"/>
              <a:t>the</a:t>
            </a:r>
            <a:r>
              <a:rPr lang="cs-CZ" sz="1000" i="1" dirty="0" smtClean="0"/>
              <a:t> </a:t>
            </a:r>
            <a:r>
              <a:rPr lang="cs-CZ" sz="1000" i="1" dirty="0" err="1" smtClean="0"/>
              <a:t>Mystery</a:t>
            </a:r>
            <a:r>
              <a:rPr lang="cs-CZ" sz="1000" i="1" dirty="0" smtClean="0"/>
              <a:t> </a:t>
            </a:r>
            <a:r>
              <a:rPr lang="cs-CZ" sz="1000" i="1" dirty="0" err="1" smtClean="0"/>
              <a:t>of</a:t>
            </a:r>
            <a:r>
              <a:rPr lang="cs-CZ" sz="1000" i="1" dirty="0" smtClean="0"/>
              <a:t> </a:t>
            </a:r>
            <a:r>
              <a:rPr lang="cs-CZ" sz="1000" i="1" dirty="0" err="1" smtClean="0"/>
              <a:t>Ourselves</a:t>
            </a:r>
            <a:r>
              <a:rPr lang="cs-CZ" sz="1000" i="1" dirty="0" smtClean="0"/>
              <a:t>.</a:t>
            </a:r>
            <a:r>
              <a:rPr lang="cs-CZ" sz="1000" dirty="0" smtClean="0"/>
              <a:t> Pantheon </a:t>
            </a:r>
            <a:r>
              <a:rPr lang="cs-CZ" sz="1000" dirty="0" err="1" smtClean="0"/>
              <a:t>Books</a:t>
            </a:r>
            <a:r>
              <a:rPr lang="cs-CZ" sz="1000" dirty="0" smtClean="0"/>
              <a:t>, New York.</a:t>
            </a:r>
          </a:p>
          <a:p>
            <a:pPr>
              <a:lnSpc>
                <a:spcPct val="80000"/>
              </a:lnSpc>
            </a:pPr>
            <a:endParaRPr lang="cs-CZ" sz="2600" dirty="0" smtClean="0"/>
          </a:p>
        </p:txBody>
      </p:sp>
    </p:spTree>
    <p:extLst>
      <p:ext uri="{BB962C8B-B14F-4D97-AF65-F5344CB8AC3E}">
        <p14:creationId xmlns:p14="http://schemas.microsoft.com/office/powerpoint/2010/main" val="416190429"/>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5" descr="fond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028560"/>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opular-archaeology.com/upload/2697/horses2.jpg"/>
          <p:cNvPicPr>
            <a:picLocks noChangeAspect="1" noChangeArrowheads="1"/>
          </p:cNvPicPr>
          <p:nvPr/>
        </p:nvPicPr>
        <p:blipFill>
          <a:blip r:embed="rId2" cstate="screen"/>
          <a:srcRect/>
          <a:stretch>
            <a:fillRect/>
          </a:stretch>
        </p:blipFill>
        <p:spPr bwMode="auto">
          <a:xfrm>
            <a:off x="0" y="0"/>
            <a:ext cx="9144000" cy="6708367"/>
          </a:xfrm>
          <a:prstGeom prst="rect">
            <a:avLst/>
          </a:prstGeom>
          <a:noFill/>
        </p:spPr>
      </p:pic>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cs-CZ" sz="3600" smtClean="0"/>
              <a:t>Chauvet </a:t>
            </a:r>
            <a:r>
              <a:rPr lang="cs-CZ" sz="2400" smtClean="0"/>
              <a:t>(některé kolem 31 000, jiné  26 000)</a:t>
            </a:r>
          </a:p>
        </p:txBody>
      </p:sp>
      <p:pic>
        <p:nvPicPr>
          <p:cNvPr id="164867" name="Picture 5" descr="fond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84313"/>
            <a:ext cx="51847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68" name="Picture 7" descr="panche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797425"/>
            <a:ext cx="8066087"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73274"/>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http://www.culture.gouv.fr/culture/arcnat/chauvet/img/diapo05.jpg"/>
          <p:cNvPicPr>
            <a:picLocks noChangeAspect="1" noChangeArrowheads="1"/>
          </p:cNvPicPr>
          <p:nvPr/>
        </p:nvPicPr>
        <p:blipFill>
          <a:blip r:embed="rId2"/>
          <a:srcRect/>
          <a:stretch>
            <a:fillRect/>
          </a:stretch>
        </p:blipFill>
        <p:spPr bwMode="auto">
          <a:xfrm>
            <a:off x="5724128" y="0"/>
            <a:ext cx="3333750" cy="2705100"/>
          </a:xfrm>
          <a:prstGeom prst="rect">
            <a:avLst/>
          </a:prstGeom>
          <a:noFill/>
        </p:spPr>
      </p:pic>
      <p:pic>
        <p:nvPicPr>
          <p:cNvPr id="79878" name="Picture 6" descr="http://www.culture.gouv.fr/culture/arcnat/chauvet/img/fond04.jpg"/>
          <p:cNvPicPr>
            <a:picLocks noChangeAspect="1" noChangeArrowheads="1"/>
          </p:cNvPicPr>
          <p:nvPr/>
        </p:nvPicPr>
        <p:blipFill>
          <a:blip r:embed="rId3"/>
          <a:srcRect/>
          <a:stretch>
            <a:fillRect/>
          </a:stretch>
        </p:blipFill>
        <p:spPr bwMode="auto">
          <a:xfrm>
            <a:off x="5810250" y="2852936"/>
            <a:ext cx="3333750" cy="2390775"/>
          </a:xfrm>
          <a:prstGeom prst="rect">
            <a:avLst/>
          </a:prstGeom>
          <a:noFill/>
        </p:spPr>
      </p:pic>
      <p:pic>
        <p:nvPicPr>
          <p:cNvPr id="79880" name="Picture 8" descr="http://www.culture.gouv.fr/culture/arcnat/chauvet/img/cactus01.jpg"/>
          <p:cNvPicPr>
            <a:picLocks noChangeAspect="1" noChangeArrowheads="1"/>
          </p:cNvPicPr>
          <p:nvPr/>
        </p:nvPicPr>
        <p:blipFill>
          <a:blip r:embed="rId4"/>
          <a:srcRect/>
          <a:stretch>
            <a:fillRect/>
          </a:stretch>
        </p:blipFill>
        <p:spPr bwMode="auto">
          <a:xfrm>
            <a:off x="0" y="3524250"/>
            <a:ext cx="2171700" cy="3333750"/>
          </a:xfrm>
          <a:prstGeom prst="rect">
            <a:avLst/>
          </a:prstGeom>
          <a:noFill/>
        </p:spPr>
      </p:pic>
      <p:pic>
        <p:nvPicPr>
          <p:cNvPr id="79882" name="Picture 10" descr="http://www.culture.gouv.fr/culture/arcnat/chauvet/img/fond00.jpg"/>
          <p:cNvPicPr>
            <a:picLocks noChangeAspect="1" noChangeArrowheads="1"/>
          </p:cNvPicPr>
          <p:nvPr/>
        </p:nvPicPr>
        <p:blipFill>
          <a:blip r:embed="rId5"/>
          <a:srcRect/>
          <a:stretch>
            <a:fillRect/>
          </a:stretch>
        </p:blipFill>
        <p:spPr bwMode="auto">
          <a:xfrm>
            <a:off x="0" y="0"/>
            <a:ext cx="4896544" cy="3147778"/>
          </a:xfrm>
          <a:prstGeom prst="rect">
            <a:avLst/>
          </a:prstGeom>
          <a:noFill/>
        </p:spPr>
      </p:pic>
      <p:pic>
        <p:nvPicPr>
          <p:cNvPr id="79884" name="Picture 12" descr="http://www.culture.gouv.fr/culture/arcnat/chauvet/img/diapo04.jpg"/>
          <p:cNvPicPr>
            <a:picLocks noChangeAspect="1" noChangeArrowheads="1"/>
          </p:cNvPicPr>
          <p:nvPr/>
        </p:nvPicPr>
        <p:blipFill>
          <a:blip r:embed="rId6"/>
          <a:srcRect/>
          <a:stretch>
            <a:fillRect/>
          </a:stretch>
        </p:blipFill>
        <p:spPr bwMode="auto">
          <a:xfrm>
            <a:off x="2267744" y="3212976"/>
            <a:ext cx="3333750" cy="2714626"/>
          </a:xfrm>
          <a:prstGeom prst="rect">
            <a:avLst/>
          </a:prstGeom>
          <a:noFill/>
        </p:spPr>
      </p:pic>
      <p:pic>
        <p:nvPicPr>
          <p:cNvPr id="79886" name="Picture 14" descr="http://www.culture.gouv.fr/culture/arcnat/chauvet/img/pancheva.jpg"/>
          <p:cNvPicPr>
            <a:picLocks noChangeAspect="1" noChangeArrowheads="1"/>
          </p:cNvPicPr>
          <p:nvPr/>
        </p:nvPicPr>
        <p:blipFill>
          <a:blip r:embed="rId7"/>
          <a:srcRect/>
          <a:stretch>
            <a:fillRect/>
          </a:stretch>
        </p:blipFill>
        <p:spPr bwMode="auto">
          <a:xfrm>
            <a:off x="3619500" y="5524499"/>
            <a:ext cx="5524500" cy="1333501"/>
          </a:xfrm>
          <a:prstGeom prst="rect">
            <a:avLst/>
          </a:prstGeom>
          <a:noFill/>
        </p:spPr>
      </p:pic>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C:\Users\Marek\Documents\Pictures\Moje naskenované obrázky\Talow la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3950"/>
            <a:ext cx="91440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299121"/>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cs-CZ" smtClean="0"/>
              <a:t>Damme de Brassempouy</a:t>
            </a:r>
          </a:p>
        </p:txBody>
      </p:sp>
      <p:pic>
        <p:nvPicPr>
          <p:cNvPr id="166915" name="Picture 6" descr="Venus_Brassempou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12875"/>
            <a:ext cx="50768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6" name="Text Box 7"/>
          <p:cNvSpPr txBox="1">
            <a:spLocks noChangeArrowheads="1"/>
          </p:cNvSpPr>
          <p:nvPr/>
        </p:nvSpPr>
        <p:spPr bwMode="auto">
          <a:xfrm>
            <a:off x="950913" y="5681663"/>
            <a:ext cx="4968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cs-CZ">
                <a:solidFill>
                  <a:prstClr val="white"/>
                </a:solidFill>
              </a:rPr>
              <a:t>jižní Francie, mezi 29 000 – 22 000 let.</a:t>
            </a:r>
          </a:p>
        </p:txBody>
      </p:sp>
    </p:spTree>
    <p:extLst>
      <p:ext uri="{BB962C8B-B14F-4D97-AF65-F5344CB8AC3E}">
        <p14:creationId xmlns:p14="http://schemas.microsoft.com/office/powerpoint/2010/main" val="1005460690"/>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Explosívní</a:t>
            </a:r>
            <a:r>
              <a:rPr lang="cs-CZ" dirty="0" smtClean="0"/>
              <a:t> model</a:t>
            </a:r>
            <a:endParaRPr lang="cs-CZ" dirty="0"/>
          </a:p>
        </p:txBody>
      </p:sp>
      <p:sp>
        <p:nvSpPr>
          <p:cNvPr id="3" name="Zástupný symbol pro obsah 2"/>
          <p:cNvSpPr>
            <a:spLocks noGrp="1"/>
          </p:cNvSpPr>
          <p:nvPr>
            <p:ph idx="1"/>
          </p:nvPr>
        </p:nvSpPr>
        <p:spPr/>
        <p:txBody>
          <a:bodyPr/>
          <a:lstStyle/>
          <a:p>
            <a:r>
              <a:rPr lang="cs-CZ" dirty="0" smtClean="0"/>
              <a:t>umění se objevuje náhle v pozdním paleolitu </a:t>
            </a:r>
          </a:p>
          <a:p>
            <a:r>
              <a:rPr lang="cs-CZ" dirty="0" smtClean="0"/>
              <a:t>umění tvoří výlučně moderní lidé</a:t>
            </a:r>
            <a:endParaRPr lang="cs-CZ" dirty="0"/>
          </a:p>
        </p:txBody>
      </p:sp>
    </p:spTree>
    <p:extLst>
      <p:ext uri="{BB962C8B-B14F-4D97-AF65-F5344CB8AC3E}">
        <p14:creationId xmlns:p14="http://schemas.microsoft.com/office/powerpoint/2010/main" val="629795018"/>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C:\Users\Marek\Documents\Pictures\Moje naskenované obrázky\Trois freres.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457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Nadpis 3"/>
          <p:cNvSpPr>
            <a:spLocks noGrp="1"/>
          </p:cNvSpPr>
          <p:nvPr>
            <p:ph type="title"/>
          </p:nvPr>
        </p:nvSpPr>
        <p:spPr>
          <a:xfrm>
            <a:off x="4716463" y="512763"/>
            <a:ext cx="3970337" cy="914400"/>
          </a:xfrm>
        </p:spPr>
        <p:txBody>
          <a:bodyPr/>
          <a:lstStyle/>
          <a:p>
            <a:pPr>
              <a:defRPr/>
            </a:pPr>
            <a:r>
              <a:rPr lang="cs-CZ" dirty="0" err="1" smtClean="0"/>
              <a:t>Trois</a:t>
            </a:r>
            <a:r>
              <a:rPr lang="cs-CZ" dirty="0" smtClean="0"/>
              <a:t> </a:t>
            </a:r>
            <a:r>
              <a:rPr lang="cs-CZ" dirty="0" err="1" smtClean="0"/>
              <a:t>Frères</a:t>
            </a:r>
            <a:r>
              <a:rPr lang="cs-CZ" dirty="0" smtClean="0"/>
              <a:t/>
            </a:r>
            <a:br>
              <a:rPr lang="cs-CZ" dirty="0" smtClean="0"/>
            </a:br>
            <a:r>
              <a:rPr lang="cs-CZ" sz="2400" dirty="0" smtClean="0"/>
              <a:t>14 000 - 13 000 years ago</a:t>
            </a:r>
            <a:endParaRPr lang="cs-CZ" dirty="0"/>
          </a:p>
        </p:txBody>
      </p:sp>
      <p:pic>
        <p:nvPicPr>
          <p:cNvPr id="167940" name="Picture 4" descr="http://www.donsmaps.com/clickphotos/sorcer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205038"/>
            <a:ext cx="37147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279441"/>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defRPr/>
            </a:pPr>
            <a:endParaRPr lang="cs-CZ"/>
          </a:p>
        </p:txBody>
      </p:sp>
      <p:sp>
        <p:nvSpPr>
          <p:cNvPr id="4" name="Zástupný symbol pro obsah 3"/>
          <p:cNvSpPr>
            <a:spLocks noGrp="1"/>
          </p:cNvSpPr>
          <p:nvPr>
            <p:ph idx="1"/>
          </p:nvPr>
        </p:nvSpPr>
        <p:spPr/>
        <p:txBody>
          <a:bodyPr>
            <a:normAutofit fontScale="77500" lnSpcReduction="20000"/>
          </a:bodyPr>
          <a:lstStyle/>
          <a:p>
            <a:pPr>
              <a:defRPr/>
            </a:pPr>
            <a:r>
              <a:rPr lang="cs-CZ" dirty="0" smtClean="0"/>
              <a:t>Současné studie si všímají pozoruhodné souvislosti mezi kresbami koně a zubra. I když je interpretace André </a:t>
            </a:r>
            <a:r>
              <a:rPr lang="cs-CZ" dirty="0" err="1" smtClean="0"/>
              <a:t>LeroiGourhana</a:t>
            </a:r>
            <a:r>
              <a:rPr lang="cs-CZ" dirty="0" smtClean="0"/>
              <a:t> dnes opuštěna, jeho názor, že „kůň“ reprezentuje mužství a „zubr“ ženství nelze zavrhnout bez dalších komentářů. Současné snahy usilují dešifrovat díla jednotlivých umělců a zjistit, zda se nemohlo jednat o určité šifrované poselství jiným skupinám, nebo zda umění nemohlo mít souvislost se šamanismem nebo zda nebylo tvořeno pod vlivem halucinogenních látek. Richard </a:t>
            </a:r>
            <a:r>
              <a:rPr lang="cs-CZ" dirty="0" err="1" smtClean="0"/>
              <a:t>Leakey</a:t>
            </a:r>
            <a:r>
              <a:rPr lang="cs-CZ" dirty="0" smtClean="0"/>
              <a:t> správně poznamenává, že propast dvaceti tisíc let je přece jenom příliš veliká na to, abychom byli schopni dešifrovat duchovní svět paleolitického člověka.</a:t>
            </a:r>
            <a:endParaRPr lang="cs-CZ" dirty="0"/>
          </a:p>
        </p:txBody>
      </p:sp>
    </p:spTree>
    <p:extLst>
      <p:ext uri="{BB962C8B-B14F-4D97-AF65-F5344CB8AC3E}">
        <p14:creationId xmlns:p14="http://schemas.microsoft.com/office/powerpoint/2010/main" val="2649320323"/>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endParaRPr lang="cs-CZ"/>
          </a:p>
        </p:txBody>
      </p:sp>
      <p:sp>
        <p:nvSpPr>
          <p:cNvPr id="3" name="Zástupný symbol pro obsah 2"/>
          <p:cNvSpPr>
            <a:spLocks noGrp="1"/>
          </p:cNvSpPr>
          <p:nvPr>
            <p:ph idx="1"/>
          </p:nvPr>
        </p:nvSpPr>
        <p:spPr/>
        <p:txBody>
          <a:bodyPr>
            <a:normAutofit fontScale="77500" lnSpcReduction="20000"/>
          </a:bodyPr>
          <a:lstStyle/>
          <a:p>
            <a:pPr>
              <a:defRPr/>
            </a:pPr>
            <a:r>
              <a:rPr lang="cs-CZ" dirty="0" smtClean="0"/>
              <a:t>Nálezy jeskyň s paleolitickými malbami jsou ovšem rozmístěny podle zcela jiného vzorce. Je sice pravda, že největší koncentrace lokalit s „nemovitým uměním“ (</a:t>
            </a:r>
            <a:r>
              <a:rPr lang="cs-CZ" dirty="0" err="1" smtClean="0"/>
              <a:t>parietal</a:t>
            </a:r>
            <a:r>
              <a:rPr lang="cs-CZ" dirty="0" smtClean="0"/>
              <a:t> art) leží ve Španělsku a v západní Francii, z centrální Evropy však neznáme jediný jeskyní systém s paleolitickými malbami, navzdory jinak četným nálezům movitého umění a navzdory množství vhodných jeskynní. Jedna jeskyně je známa z Rumunska a jedna z Uralu. V současnosti je známo 140 lokalit ve Francii, 108 ze Španělska, 21 z Itálie, dvě z Portugalska a jedna z bývalé Jugoslávie. Podobně jako je tomu u lokalit s movitým uměním, jsou známy jeskyně, ve kterých je objevena jen jedna či dvě kresby, a jsou známy rovněž lokality, jako je </a:t>
            </a:r>
            <a:r>
              <a:rPr lang="cs-CZ" dirty="0" err="1" smtClean="0"/>
              <a:t>Lascaux</a:t>
            </a:r>
            <a:r>
              <a:rPr lang="cs-CZ" dirty="0" smtClean="0"/>
              <a:t> nebo </a:t>
            </a:r>
            <a:r>
              <a:rPr lang="cs-CZ" dirty="0" err="1" smtClean="0"/>
              <a:t>Trois</a:t>
            </a:r>
            <a:r>
              <a:rPr lang="cs-CZ" dirty="0" smtClean="0"/>
              <a:t>-</a:t>
            </a:r>
            <a:r>
              <a:rPr lang="cs-CZ" dirty="0" err="1" smtClean="0"/>
              <a:t>Fréres</a:t>
            </a:r>
            <a:r>
              <a:rPr lang="cs-CZ" dirty="0" smtClean="0"/>
              <a:t>, kde jsou těchto kreseb stovky. </a:t>
            </a:r>
          </a:p>
          <a:p>
            <a:pPr>
              <a:defRPr/>
            </a:pPr>
            <a:endParaRPr lang="cs-CZ" dirty="0"/>
          </a:p>
        </p:txBody>
      </p:sp>
    </p:spTree>
    <p:extLst>
      <p:ext uri="{BB962C8B-B14F-4D97-AF65-F5344CB8AC3E}">
        <p14:creationId xmlns:p14="http://schemas.microsoft.com/office/powerpoint/2010/main" val="2731731857"/>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defRPr/>
            </a:pPr>
            <a:endParaRPr lang="cs-CZ"/>
          </a:p>
        </p:txBody>
      </p:sp>
      <p:sp>
        <p:nvSpPr>
          <p:cNvPr id="171011" name="Zástupný symbol pro obsah 3"/>
          <p:cNvSpPr>
            <a:spLocks noGrp="1"/>
          </p:cNvSpPr>
          <p:nvPr>
            <p:ph idx="1"/>
          </p:nvPr>
        </p:nvSpPr>
        <p:spPr/>
        <p:txBody>
          <a:bodyPr/>
          <a:lstStyle/>
          <a:p>
            <a:r>
              <a:rPr lang="cs-CZ" smtClean="0"/>
              <a:t>je velmi zvláštní, že zvířata jsou malována mnohem častěji než lidé... proč?!</a:t>
            </a:r>
          </a:p>
        </p:txBody>
      </p:sp>
    </p:spTree>
    <p:extLst>
      <p:ext uri="{BB962C8B-B14F-4D97-AF65-F5344CB8AC3E}">
        <p14:creationId xmlns:p14="http://schemas.microsoft.com/office/powerpoint/2010/main" val="2316467173"/>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defRPr/>
            </a:pPr>
            <a:endParaRPr lang="cs-CZ"/>
          </a:p>
        </p:txBody>
      </p:sp>
      <p:sp>
        <p:nvSpPr>
          <p:cNvPr id="4" name="Zástupný symbol pro obsah 3"/>
          <p:cNvSpPr>
            <a:spLocks noGrp="1"/>
          </p:cNvSpPr>
          <p:nvPr>
            <p:ph idx="1"/>
          </p:nvPr>
        </p:nvSpPr>
        <p:spPr/>
        <p:txBody>
          <a:bodyPr>
            <a:normAutofit fontScale="70000" lnSpcReduction="20000"/>
          </a:bodyPr>
          <a:lstStyle/>
          <a:p>
            <a:pPr>
              <a:defRPr/>
            </a:pPr>
            <a:r>
              <a:rPr lang="cs-CZ" dirty="0" smtClean="0"/>
              <a:t>Většina kreseb zvířat jsou dospělá zvířata z profilu, jejich pohlaví je málokdy naznačeno. V řadě případů je velmi těžké od sebe odlišit, která zvířata k sobě patří a tvoří jednotlivou scénu a kde se jedná pouze o překrytí starší malby novou scenérií. Ze zvířat jsou zdaleka nejhojnější kresby koní a zubrů. Jelen, mamut a  kozorožec jsou rovněž relativně hojným námětem, kupodivu však šelmy jsou velmi vzácné. Ryby, ptáci a lidé jsou mnohem častější v movitém umění než na stěnách jeskyní. </a:t>
            </a:r>
          </a:p>
          <a:p>
            <a:pPr>
              <a:defRPr/>
            </a:pPr>
            <a:r>
              <a:rPr lang="cs-CZ" dirty="0" smtClean="0"/>
              <a:t>Je jisté, že na stěnách jeskyní nebyl malován bestiář zvířat, která byla k vidění ve volné přírodě, ale že se jednalo o určitý výběr. Rovněž se určitě nejedná o náhodné malování, konkrétní kresby konkrétních druhů zvířat se v různých jeskynních systémech vyskytují v určitých rytmech či určitých vzorcích.</a:t>
            </a:r>
            <a:endParaRPr lang="cs-CZ" dirty="0"/>
          </a:p>
        </p:txBody>
      </p:sp>
    </p:spTree>
    <p:extLst>
      <p:ext uri="{BB962C8B-B14F-4D97-AF65-F5344CB8AC3E}">
        <p14:creationId xmlns:p14="http://schemas.microsoft.com/office/powerpoint/2010/main" val="3680069657"/>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pPr>
              <a:defRPr/>
            </a:pPr>
            <a:endParaRPr lang="cs-CZ"/>
          </a:p>
        </p:txBody>
      </p:sp>
      <p:sp>
        <p:nvSpPr>
          <p:cNvPr id="3" name="Zástupný symbol pro obsah 2"/>
          <p:cNvSpPr>
            <a:spLocks noGrp="1"/>
          </p:cNvSpPr>
          <p:nvPr>
            <p:ph idx="1"/>
          </p:nvPr>
        </p:nvSpPr>
        <p:spPr/>
        <p:txBody>
          <a:bodyPr>
            <a:normAutofit fontScale="70000" lnSpcReduction="20000"/>
          </a:bodyPr>
          <a:lstStyle/>
          <a:p>
            <a:pPr>
              <a:defRPr/>
            </a:pPr>
            <a:r>
              <a:rPr lang="cs-CZ" dirty="0" smtClean="0"/>
              <a:t>Existuje mnoho teorií, které se snaží vysvětlit existenci paleolitického umění a objasnit důvod jeho vzniku. Podle jedné z nich se jednalo o „umění pro umění“, kresby samy o sobě nemají smysl a možná se jednalo o dětské malůvky. Tato teorie je dnes z výše uvedených důvodů opuštěna a mezi sebou soutěží dvě další vysvětlení: </a:t>
            </a:r>
          </a:p>
          <a:p>
            <a:pPr>
              <a:defRPr/>
            </a:pPr>
            <a:r>
              <a:rPr lang="cs-CZ" dirty="0" smtClean="0"/>
              <a:t>malby mají magický význam a mají pomoci při lovu, nebo malby nějak souvisí s kultem plodnosti a mají sexuální význam. </a:t>
            </a:r>
          </a:p>
          <a:p>
            <a:pPr>
              <a:defRPr/>
            </a:pPr>
            <a:r>
              <a:rPr lang="cs-CZ" dirty="0" smtClean="0"/>
              <a:t>Kritika obou těchto teorií však poukazuje na fakt, že zde velmi záleží na interpretaci kreseb a na úhlu pohledu a že přání je často otcem myšlenky. Jen velmi málo lidských postav má zbraně nebo vystřeluje šípy. Kosti nalezené v jeskyních zpravidla nejsou kosti náležející zpodobňovaným zvířatům. Pohlavní orgány jsou nakresleny jen velmi zřídka a výjevy znázorňující pohlavní styk víceméně chybí. </a:t>
            </a:r>
          </a:p>
          <a:p>
            <a:pPr>
              <a:defRPr/>
            </a:pPr>
            <a:endParaRPr lang="cs-CZ" dirty="0"/>
          </a:p>
        </p:txBody>
      </p:sp>
    </p:spTree>
    <p:extLst>
      <p:ext uri="{BB962C8B-B14F-4D97-AF65-F5344CB8AC3E}">
        <p14:creationId xmlns:p14="http://schemas.microsoft.com/office/powerpoint/2010/main" val="3036407837"/>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800100"/>
            <a:ext cx="7772400" cy="762000"/>
          </a:xfrm>
        </p:spPr>
        <p:txBody>
          <a:bodyPr/>
          <a:lstStyle/>
          <a:p>
            <a:pPr eaLnBrk="1" fontAlgn="auto" hangingPunct="1">
              <a:spcAft>
                <a:spcPts val="0"/>
              </a:spcAft>
              <a:defRPr/>
            </a:pPr>
            <a:r>
              <a:rPr lang="cs-CZ" smtClean="0">
                <a:solidFill>
                  <a:schemeClr val="tx2">
                    <a:satMod val="200000"/>
                  </a:schemeClr>
                </a:solidFill>
              </a:rPr>
              <a:t>Umění</a:t>
            </a:r>
          </a:p>
        </p:txBody>
      </p:sp>
      <p:pic>
        <p:nvPicPr>
          <p:cNvPr id="174083" name="Picture 4" descr="flétna 32 000"/>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2205038"/>
            <a:ext cx="91440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4" name="Text Box 5"/>
          <p:cNvSpPr txBox="1">
            <a:spLocks noChangeArrowheads="1"/>
          </p:cNvSpPr>
          <p:nvPr/>
        </p:nvSpPr>
        <p:spPr bwMode="auto">
          <a:xfrm>
            <a:off x="179388" y="4221163"/>
            <a:ext cx="741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cs-CZ">
                <a:solidFill>
                  <a:prstClr val="white"/>
                </a:solidFill>
              </a:rPr>
              <a:t>kostěná flétna, 32 000 let, Francie</a:t>
            </a:r>
          </a:p>
          <a:p>
            <a:pPr eaLnBrk="1" fontAlgn="base" hangingPunct="1">
              <a:spcBef>
                <a:spcPct val="0"/>
              </a:spcBef>
              <a:spcAft>
                <a:spcPct val="0"/>
              </a:spcAft>
            </a:pPr>
            <a:r>
              <a:rPr lang="cs-CZ">
                <a:solidFill>
                  <a:prstClr val="white"/>
                </a:solidFill>
              </a:rPr>
              <a:t>„They are some of the most striking indicators of a sensitivity in early humans“</a:t>
            </a:r>
          </a:p>
        </p:txBody>
      </p:sp>
    </p:spTree>
    <p:extLst>
      <p:ext uri="{BB962C8B-B14F-4D97-AF65-F5344CB8AC3E}">
        <p14:creationId xmlns:p14="http://schemas.microsoft.com/office/powerpoint/2010/main" val="1017583857"/>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p:txBody>
          <a:bodyPr/>
          <a:lstStyle/>
          <a:p>
            <a:pPr>
              <a:defRPr/>
            </a:pPr>
            <a:r>
              <a:rPr lang="cs-CZ" dirty="0" smtClean="0"/>
              <a:t>shrnutí</a:t>
            </a:r>
            <a:br>
              <a:rPr lang="cs-CZ" dirty="0" smtClean="0"/>
            </a:br>
            <a:r>
              <a:rPr lang="cs-CZ" dirty="0" smtClean="0"/>
              <a:t>kulturní evoluce</a:t>
            </a:r>
            <a:endParaRPr lang="cs-CZ" dirty="0"/>
          </a:p>
        </p:txBody>
      </p:sp>
      <p:sp>
        <p:nvSpPr>
          <p:cNvPr id="175107" name="Podnadpis 3"/>
          <p:cNvSpPr>
            <a:spLocks noGrp="1"/>
          </p:cNvSpPr>
          <p:nvPr>
            <p:ph type="subTitle" idx="1"/>
          </p:nvPr>
        </p:nvSpPr>
        <p:spPr>
          <a:xfrm>
            <a:off x="914400" y="2835275"/>
            <a:ext cx="7772400" cy="1508125"/>
          </a:xfrm>
        </p:spPr>
        <p:txBody>
          <a:bodyPr/>
          <a:lstStyle/>
          <a:p>
            <a:pPr>
              <a:spcBef>
                <a:spcPct val="0"/>
              </a:spcBef>
            </a:pPr>
            <a:endParaRPr lang="cs-CZ" smtClean="0"/>
          </a:p>
        </p:txBody>
      </p:sp>
    </p:spTree>
    <p:extLst>
      <p:ext uri="{BB962C8B-B14F-4D97-AF65-F5344CB8AC3E}">
        <p14:creationId xmlns:p14="http://schemas.microsoft.com/office/powerpoint/2010/main" val="562415569"/>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9600" y="381000"/>
            <a:ext cx="2667000" cy="762000"/>
          </a:xfrm>
        </p:spPr>
        <p:txBody>
          <a:bodyPr/>
          <a:lstStyle/>
          <a:p>
            <a:pPr eaLnBrk="1" fontAlgn="auto" hangingPunct="1">
              <a:spcAft>
                <a:spcPts val="0"/>
              </a:spcAft>
              <a:defRPr/>
            </a:pPr>
            <a:r>
              <a:rPr lang="cs-CZ" smtClean="0">
                <a:solidFill>
                  <a:schemeClr val="tx2">
                    <a:satMod val="200000"/>
                  </a:schemeClr>
                </a:solidFill>
              </a:rPr>
              <a:t>Shrnutí</a:t>
            </a:r>
          </a:p>
        </p:txBody>
      </p:sp>
      <p:pic>
        <p:nvPicPr>
          <p:cNvPr id="176131" name="Picture 3" descr="1903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788" y="0"/>
            <a:ext cx="5764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676977"/>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7154" name="Picture 1026" descr="ho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9588"/>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292654"/>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ggsbach.de/wp-content/uploads/2013/06/ISIMILIA-AGGSBACH.jpg"/>
          <p:cNvPicPr>
            <a:picLocks noChangeAspect="1" noChangeArrowheads="1"/>
          </p:cNvPicPr>
          <p:nvPr/>
        </p:nvPicPr>
        <p:blipFill>
          <a:blip r:embed="rId2" cstate="screen"/>
          <a:srcRect/>
          <a:stretch>
            <a:fillRect/>
          </a:stretch>
        </p:blipFill>
        <p:spPr bwMode="auto">
          <a:xfrm>
            <a:off x="4525819" y="0"/>
            <a:ext cx="4618181" cy="6858000"/>
          </a:xfrm>
          <a:prstGeom prst="rect">
            <a:avLst/>
          </a:prstGeom>
          <a:noFill/>
        </p:spPr>
      </p:pic>
      <p:pic>
        <p:nvPicPr>
          <p:cNvPr id="1028" name="Picture 4" descr="http://www.aggsbach.de/wp-content/uploads/2013/06/isimil.jpg"/>
          <p:cNvPicPr>
            <a:picLocks noChangeAspect="1" noChangeArrowheads="1"/>
          </p:cNvPicPr>
          <p:nvPr/>
        </p:nvPicPr>
        <p:blipFill>
          <a:blip r:embed="rId3"/>
          <a:srcRect/>
          <a:stretch>
            <a:fillRect/>
          </a:stretch>
        </p:blipFill>
        <p:spPr bwMode="auto">
          <a:xfrm>
            <a:off x="0" y="2095500"/>
            <a:ext cx="3648075" cy="4762500"/>
          </a:xfrm>
          <a:prstGeom prst="rect">
            <a:avLst/>
          </a:prstGeom>
          <a:noFill/>
        </p:spPr>
      </p:pic>
      <p:sp>
        <p:nvSpPr>
          <p:cNvPr id="6" name="Nadpis 5"/>
          <p:cNvSpPr>
            <a:spLocks noGrp="1"/>
          </p:cNvSpPr>
          <p:nvPr>
            <p:ph type="title" idx="4294967295"/>
          </p:nvPr>
        </p:nvSpPr>
        <p:spPr>
          <a:xfrm>
            <a:off x="0" y="260350"/>
            <a:ext cx="4525819" cy="914400"/>
          </a:xfrm>
        </p:spPr>
        <p:txBody>
          <a:bodyPr/>
          <a:lstStyle/>
          <a:p>
            <a:r>
              <a:rPr lang="cs-CZ" dirty="0" err="1" smtClean="0"/>
              <a:t>Isimila</a:t>
            </a:r>
            <a:r>
              <a:rPr lang="cs-CZ" dirty="0" smtClean="0"/>
              <a:t>, </a:t>
            </a:r>
            <a:r>
              <a:rPr lang="cs-CZ" dirty="0" err="1" smtClean="0"/>
              <a:t>Tanzania</a:t>
            </a:r>
            <a:endParaRPr lang="cs-CZ" dirty="0"/>
          </a:p>
        </p:txBody>
      </p:sp>
      <p:sp>
        <p:nvSpPr>
          <p:cNvPr id="7" name="TextovéPole 6"/>
          <p:cNvSpPr txBox="1"/>
          <p:nvPr/>
        </p:nvSpPr>
        <p:spPr>
          <a:xfrm>
            <a:off x="251520" y="1196752"/>
            <a:ext cx="2595711" cy="646331"/>
          </a:xfrm>
          <a:prstGeom prst="rect">
            <a:avLst/>
          </a:prstGeom>
          <a:noFill/>
        </p:spPr>
        <p:txBody>
          <a:bodyPr wrap="none" rtlCol="0">
            <a:spAutoFit/>
          </a:bodyPr>
          <a:lstStyle/>
          <a:p>
            <a:r>
              <a:rPr lang="cs-CZ" dirty="0" smtClean="0"/>
              <a:t>Acheuléenské pěstní klíny</a:t>
            </a:r>
          </a:p>
          <a:p>
            <a:r>
              <a:rPr lang="cs-CZ" dirty="0" smtClean="0"/>
              <a:t>300 000 let</a:t>
            </a:r>
            <a:endParaRPr lang="cs-CZ" dirty="0"/>
          </a:p>
        </p:txBody>
      </p:sp>
    </p:spTree>
    <p:extLst>
      <p:ext uri="{BB962C8B-B14F-4D97-AF65-F5344CB8AC3E}">
        <p14:creationId xmlns:p14="http://schemas.microsoft.com/office/powerpoint/2010/main" val="3929062503"/>
      </p:ext>
    </p:extLst>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457200"/>
            <a:ext cx="7772400" cy="519113"/>
          </a:xfrm>
        </p:spPr>
        <p:txBody>
          <a:bodyPr/>
          <a:lstStyle/>
          <a:p>
            <a:pPr eaLnBrk="1" fontAlgn="auto" hangingPunct="1">
              <a:spcAft>
                <a:spcPts val="0"/>
              </a:spcAft>
              <a:defRPr/>
            </a:pPr>
            <a:r>
              <a:rPr lang="cs-CZ" sz="2800" smtClean="0">
                <a:solidFill>
                  <a:schemeClr val="tx2">
                    <a:satMod val="200000"/>
                  </a:schemeClr>
                </a:solidFill>
              </a:rPr>
              <a:t>Jedno z mnoha možných schémat</a:t>
            </a:r>
          </a:p>
        </p:txBody>
      </p:sp>
      <p:pic>
        <p:nvPicPr>
          <p:cNvPr id="178179" name="Picture 3" descr="arbolhominido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8450"/>
            <a:ext cx="91440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719041"/>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512763"/>
            <a:ext cx="7772400" cy="914400"/>
          </a:xfrm>
        </p:spPr>
        <p:txBody>
          <a:bodyPr/>
          <a:lstStyle/>
          <a:p>
            <a:pPr eaLnBrk="1" hangingPunct="1">
              <a:defRPr/>
            </a:pPr>
            <a:r>
              <a:rPr lang="cs-CZ" dirty="0" smtClean="0"/>
              <a:t>Země před 18 000 lety</a:t>
            </a:r>
            <a:endParaRPr lang="cs-CZ" dirty="0"/>
          </a:p>
        </p:txBody>
      </p:sp>
      <p:pic>
        <p:nvPicPr>
          <p:cNvPr id="179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428750"/>
            <a:ext cx="82867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4" name="TextovéPole 3"/>
          <p:cNvSpPr txBox="1">
            <a:spLocks noChangeArrowheads="1"/>
          </p:cNvSpPr>
          <p:nvPr/>
        </p:nvSpPr>
        <p:spPr bwMode="auto">
          <a:xfrm>
            <a:off x="500063" y="5500688"/>
            <a:ext cx="8358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cs-CZ">
                <a:solidFill>
                  <a:prstClr val="white"/>
                </a:solidFill>
              </a:rPr>
              <a:t>Za pozornost stojí nejen plocha ledovců, nýbrž i snížená hladina moří v oblasti jižní Asie/severní Austrálie a oblasti kolem dnešního Beringova průlivu</a:t>
            </a:r>
          </a:p>
        </p:txBody>
      </p:sp>
    </p:spTree>
    <p:extLst>
      <p:ext uri="{BB962C8B-B14F-4D97-AF65-F5344CB8AC3E}">
        <p14:creationId xmlns:p14="http://schemas.microsoft.com/office/powerpoint/2010/main" val="3234588240"/>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p:txBody>
          <a:bodyPr/>
          <a:lstStyle/>
          <a:p>
            <a:r>
              <a:rPr lang="cs-CZ" dirty="0" smtClean="0"/>
              <a:t>neolit</a:t>
            </a:r>
            <a:endParaRPr lang="cs-CZ" dirty="0"/>
          </a:p>
        </p:txBody>
      </p:sp>
      <p:sp>
        <p:nvSpPr>
          <p:cNvPr id="4" name="Podnadpis 3"/>
          <p:cNvSpPr>
            <a:spLocks noGrp="1"/>
          </p:cNvSpPr>
          <p:nvPr>
            <p:ph type="subTitle" idx="1"/>
          </p:nvPr>
        </p:nvSpPr>
        <p:spPr/>
        <p:txBody>
          <a:bodyPr/>
          <a:lstStyle/>
          <a:p>
            <a:endParaRPr lang="cs-CZ"/>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griculture"/>
          <p:cNvPicPr>
            <a:picLocks noChangeAspect="1" noChangeArrowheads="1"/>
          </p:cNvPicPr>
          <p:nvPr/>
        </p:nvPicPr>
        <p:blipFill>
          <a:blip r:embed="rId2"/>
          <a:srcRect/>
          <a:stretch>
            <a:fillRect/>
          </a:stretch>
        </p:blipFill>
        <p:spPr bwMode="auto">
          <a:xfrm>
            <a:off x="251520" y="404664"/>
            <a:ext cx="8618665" cy="5688632"/>
          </a:xfrm>
          <a:prstGeom prst="rect">
            <a:avLst/>
          </a:prstGeom>
          <a:noFill/>
        </p:spPr>
      </p:pic>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800100"/>
            <a:ext cx="7772400" cy="762000"/>
          </a:xfrm>
        </p:spPr>
        <p:txBody>
          <a:bodyPr/>
          <a:lstStyle/>
          <a:p>
            <a:pPr eaLnBrk="1" fontAlgn="auto" hangingPunct="1">
              <a:spcAft>
                <a:spcPts val="0"/>
              </a:spcAft>
              <a:defRPr/>
            </a:pPr>
            <a:r>
              <a:rPr lang="cs-CZ" smtClean="0">
                <a:solidFill>
                  <a:schemeClr val="tx2">
                    <a:satMod val="200000"/>
                  </a:schemeClr>
                </a:solidFill>
              </a:rPr>
              <a:t>Kulturní evoluce</a:t>
            </a:r>
          </a:p>
        </p:txBody>
      </p:sp>
      <p:sp>
        <p:nvSpPr>
          <p:cNvPr id="180227" name="Rectangle 3"/>
          <p:cNvSpPr>
            <a:spLocks noGrp="1" noChangeArrowheads="1"/>
          </p:cNvSpPr>
          <p:nvPr>
            <p:ph idx="1"/>
          </p:nvPr>
        </p:nvSpPr>
        <p:spPr/>
        <p:txBody>
          <a:bodyPr/>
          <a:lstStyle/>
          <a:p>
            <a:pPr eaLnBrk="1" hangingPunct="1">
              <a:lnSpc>
                <a:spcPct val="90000"/>
              </a:lnSpc>
              <a:buFontTx/>
              <a:buNone/>
            </a:pPr>
            <a:r>
              <a:rPr lang="cs-CZ" smtClean="0"/>
              <a:t>	1. </a:t>
            </a:r>
            <a:r>
              <a:rPr lang="cs-CZ" u="sng" smtClean="0"/>
              <a:t>Lovecko – sběračské skupiny</a:t>
            </a:r>
            <a:r>
              <a:rPr lang="cs-CZ" smtClean="0"/>
              <a:t> afrických stepí před 2 miliony lety</a:t>
            </a:r>
          </a:p>
          <a:p>
            <a:pPr eaLnBrk="1" hangingPunct="1">
              <a:lnSpc>
                <a:spcPct val="90000"/>
              </a:lnSpc>
              <a:buFontTx/>
              <a:buNone/>
            </a:pPr>
            <a:r>
              <a:rPr lang="cs-CZ" smtClean="0"/>
              <a:t>	2. Neolit: </a:t>
            </a:r>
            <a:r>
              <a:rPr lang="cs-CZ" u="sng" smtClean="0"/>
              <a:t>počátky zemědělství</a:t>
            </a:r>
            <a:r>
              <a:rPr lang="cs-CZ" smtClean="0"/>
              <a:t> v Evropě, Asii a  Americe před 15 000 – 10 000 lety. Usedlý způsob života, první osady a města</a:t>
            </a:r>
          </a:p>
          <a:p>
            <a:pPr eaLnBrk="1" hangingPunct="1">
              <a:lnSpc>
                <a:spcPct val="90000"/>
              </a:lnSpc>
              <a:buFontTx/>
              <a:buNone/>
            </a:pPr>
            <a:r>
              <a:rPr lang="cs-CZ" smtClean="0"/>
              <a:t>	3. </a:t>
            </a:r>
            <a:r>
              <a:rPr lang="cs-CZ" u="sng" smtClean="0"/>
              <a:t>Industriální revoluce</a:t>
            </a:r>
            <a:r>
              <a:rPr lang="cs-CZ" smtClean="0"/>
              <a:t>, která začala v 18. století a trvá dodnes.</a:t>
            </a:r>
          </a:p>
          <a:p>
            <a:pPr eaLnBrk="1" hangingPunct="1">
              <a:lnSpc>
                <a:spcPct val="90000"/>
              </a:lnSpc>
            </a:pPr>
            <a:endParaRPr lang="cs-CZ" smtClean="0"/>
          </a:p>
        </p:txBody>
      </p:sp>
    </p:spTree>
    <p:extLst>
      <p:ext uri="{BB962C8B-B14F-4D97-AF65-F5344CB8AC3E}">
        <p14:creationId xmlns:p14="http://schemas.microsoft.com/office/powerpoint/2010/main" val="2678268105"/>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62000" y="304800"/>
            <a:ext cx="7772400" cy="762000"/>
          </a:xfrm>
        </p:spPr>
        <p:txBody>
          <a:bodyPr/>
          <a:lstStyle/>
          <a:p>
            <a:pPr eaLnBrk="1" fontAlgn="auto" hangingPunct="1">
              <a:spcAft>
                <a:spcPts val="0"/>
              </a:spcAft>
              <a:defRPr/>
            </a:pPr>
            <a:r>
              <a:rPr lang="cs-CZ" smtClean="0">
                <a:solidFill>
                  <a:schemeClr val="tx2">
                    <a:satMod val="200000"/>
                  </a:schemeClr>
                </a:solidFill>
              </a:rPr>
              <a:t>Kulturní evoluce</a:t>
            </a:r>
          </a:p>
        </p:txBody>
      </p:sp>
      <p:sp>
        <p:nvSpPr>
          <p:cNvPr id="181251" name="Text Box 3"/>
          <p:cNvSpPr txBox="1">
            <a:spLocks noChangeArrowheads="1"/>
          </p:cNvSpPr>
          <p:nvPr/>
        </p:nvSpPr>
        <p:spPr bwMode="auto">
          <a:xfrm>
            <a:off x="457200" y="1219200"/>
            <a:ext cx="83947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cs-CZ">
                <a:solidFill>
                  <a:prstClr val="white"/>
                </a:solidFill>
              </a:rPr>
              <a:t>Od dob lovců a sběračů jsme se biologicky příliš nezměnili. Pravděpodobně nejsme o nic inteligentnější než naši předkové z izraelských jeskyní. To, že umíme vyrábět mikročipy, stavět mrakodrapy a létat do kosmu není dáno změnou v našich genech, ale jedná se o nahromadění lidských zkušeností předávaných rodiči, učiteli, knihami a v poslední době i elektronickými médii. Z tohoto zorného úhlu jsou knihy a diskety jakousi mimotělní DNA.</a:t>
            </a:r>
          </a:p>
          <a:p>
            <a:pPr eaLnBrk="1" fontAlgn="base" hangingPunct="1">
              <a:spcBef>
                <a:spcPct val="0"/>
              </a:spcBef>
              <a:spcAft>
                <a:spcPct val="0"/>
              </a:spcAft>
            </a:pPr>
            <a:r>
              <a:rPr lang="cs-CZ">
                <a:solidFill>
                  <a:prstClr val="white"/>
                </a:solidFill>
              </a:rPr>
              <a:t>Kulturu můžeme chápat jako negenetický přenos informace. Evoluce mozku člověka byla zřejmě mnohem jednodušší než vznik vzpřímené postavy, ale následky jeho rozvoje jsou nedohlédnutelné. Nemusíme se </a:t>
            </a:r>
            <a:r>
              <a:rPr lang="cs-CZ" i="1">
                <a:solidFill>
                  <a:prstClr val="white"/>
                </a:solidFill>
              </a:rPr>
              <a:t>přizpůsobovat</a:t>
            </a:r>
            <a:r>
              <a:rPr lang="cs-CZ">
                <a:solidFill>
                  <a:prstClr val="white"/>
                </a:solidFill>
              </a:rPr>
              <a:t> prostředí tak jako ostatní druhy; prostředí prostě </a:t>
            </a:r>
            <a:r>
              <a:rPr lang="cs-CZ" i="1">
                <a:solidFill>
                  <a:prstClr val="white"/>
                </a:solidFill>
              </a:rPr>
              <a:t>změníme</a:t>
            </a:r>
            <a:r>
              <a:rPr lang="cs-CZ">
                <a:solidFill>
                  <a:prstClr val="white"/>
                </a:solidFill>
              </a:rPr>
              <a:t>. Svět jsme změnili mnohem rychleji, než se mnoho druhů stihlo adaptovat. Ve dvacátém století byla rychlost vymírání druhů 50x rychlejší než v posledních 100 000 letech.</a:t>
            </a:r>
          </a:p>
        </p:txBody>
      </p:sp>
    </p:spTree>
    <p:extLst>
      <p:ext uri="{BB962C8B-B14F-4D97-AF65-F5344CB8AC3E}">
        <p14:creationId xmlns:p14="http://schemas.microsoft.com/office/powerpoint/2010/main" val="3547248711"/>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800100"/>
            <a:ext cx="7772400" cy="762000"/>
          </a:xfrm>
        </p:spPr>
        <p:txBody>
          <a:bodyPr/>
          <a:lstStyle/>
          <a:p>
            <a:pPr eaLnBrk="1" fontAlgn="auto" hangingPunct="1">
              <a:spcAft>
                <a:spcPts val="0"/>
              </a:spcAft>
              <a:defRPr/>
            </a:pPr>
            <a:r>
              <a:rPr lang="cs-CZ" smtClean="0">
                <a:solidFill>
                  <a:schemeClr val="tx2">
                    <a:satMod val="200000"/>
                  </a:schemeClr>
                </a:solidFill>
              </a:rPr>
              <a:t>Kulturní evoluce</a:t>
            </a:r>
          </a:p>
        </p:txBody>
      </p:sp>
      <p:sp>
        <p:nvSpPr>
          <p:cNvPr id="182275" name="Text Box 3"/>
          <p:cNvSpPr txBox="1">
            <a:spLocks noChangeArrowheads="1"/>
          </p:cNvSpPr>
          <p:nvPr/>
        </p:nvSpPr>
        <p:spPr bwMode="auto">
          <a:xfrm>
            <a:off x="593725" y="1565275"/>
            <a:ext cx="82454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cs-CZ">
                <a:solidFill>
                  <a:prstClr val="white"/>
                </a:solidFill>
              </a:rPr>
              <a:t>Toto rychlé vymírání je způsobeno především destrukcí přirozeného prostředí, kde dané druhy mohly žít; rovněž velkým počtem lidí na Zemi (asi 6 miliard). Kdyby všichni lidé na Zemi žili ve standartu euroameričana, zřejmě by došlo ke kolapsu všech ekosystémů. Spalování fosilního paliva vede k nárůstu oxidu uhličitého v atmsféře, což má za následek takové zvýšení teploty, že jsme změnili klima na planetě. Vyhynutím již dnes nejsou ohroženy jednotlivé druhy, ale ekosystémy jako takové</a:t>
            </a:r>
          </a:p>
        </p:txBody>
      </p:sp>
    </p:spTree>
    <p:extLst>
      <p:ext uri="{BB962C8B-B14F-4D97-AF65-F5344CB8AC3E}">
        <p14:creationId xmlns:p14="http://schemas.microsoft.com/office/powerpoint/2010/main" val="277230315"/>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defRPr/>
            </a:pPr>
            <a:r>
              <a:rPr lang="cs-CZ" dirty="0" smtClean="0"/>
              <a:t>Kulturní evoluce</a:t>
            </a:r>
            <a:endParaRPr lang="cs-CZ" dirty="0"/>
          </a:p>
        </p:txBody>
      </p:sp>
      <p:sp>
        <p:nvSpPr>
          <p:cNvPr id="4" name="Zástupný symbol pro obsah 3"/>
          <p:cNvSpPr>
            <a:spLocks noGrp="1"/>
          </p:cNvSpPr>
          <p:nvPr>
            <p:ph idx="1"/>
          </p:nvPr>
        </p:nvSpPr>
        <p:spPr/>
        <p:txBody>
          <a:bodyPr>
            <a:normAutofit fontScale="70000" lnSpcReduction="20000"/>
          </a:bodyPr>
          <a:lstStyle/>
          <a:p>
            <a:pPr>
              <a:defRPr/>
            </a:pPr>
            <a:r>
              <a:rPr lang="cs-CZ" dirty="0" smtClean="0"/>
              <a:t>Pozorování potvrzují, že překvapivě mnoho parametrů lidských societ je naprosto shodných napříč kulturním i geografickým spektrem. Jak je možné, že v rámci nejrůznějších lidských kultur téměř nikdy nenacházíme představitelné zvláštnosti, jak by byl matriarchát, neexistence rodiny a sex každého s každým</a:t>
            </a:r>
            <a:r>
              <a:rPr lang="cs-CZ" dirty="0" smtClean="0">
                <a:solidFill>
                  <a:srgbClr val="FF0000"/>
                </a:solidFill>
              </a:rPr>
              <a:t>, jak to, že současní lovci a sběrači nikdy nemluví jazykem tak jednoduchým jako je jejich technologie</a:t>
            </a:r>
            <a:r>
              <a:rPr lang="cs-CZ" dirty="0" smtClean="0"/>
              <a:t> (</a:t>
            </a:r>
            <a:r>
              <a:rPr lang="cs-CZ" dirty="0" err="1" smtClean="0"/>
              <a:t>Sperber</a:t>
            </a:r>
            <a:r>
              <a:rPr lang="cs-CZ" dirty="0" smtClean="0"/>
              <a:t> 1974)? Naopak je možno u nejrůznějších kultur pozorovat jednotu a důraz na mnoho nečekaných rysů. Například je to zdobení těla, existence kosmologie a výkladu světa, organizace society, pokus o interpretaci snů, tanec, společná práce, dělba práce, výchova dětí atd. (</a:t>
            </a:r>
            <a:r>
              <a:rPr lang="cs-CZ" dirty="0" err="1" smtClean="0"/>
              <a:t>Sperber</a:t>
            </a:r>
            <a:r>
              <a:rPr lang="cs-CZ" dirty="0" smtClean="0"/>
              <a:t> 1974). Do tohoto seznamu lze jistě přidat universální všudypřítomnou existenci náboženských systémů, což je jev, který by si sám o sobě zasluhoval samostatnou reflexi.</a:t>
            </a:r>
          </a:p>
          <a:p>
            <a:pPr>
              <a:defRPr/>
            </a:pPr>
            <a:endParaRPr lang="cs-CZ" dirty="0"/>
          </a:p>
        </p:txBody>
      </p:sp>
    </p:spTree>
    <p:extLst>
      <p:ext uri="{BB962C8B-B14F-4D97-AF65-F5344CB8AC3E}">
        <p14:creationId xmlns:p14="http://schemas.microsoft.com/office/powerpoint/2010/main" val="2324957380"/>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38200" y="457200"/>
            <a:ext cx="7772400" cy="762000"/>
          </a:xfrm>
        </p:spPr>
        <p:txBody>
          <a:bodyPr/>
          <a:lstStyle/>
          <a:p>
            <a:pPr eaLnBrk="1" fontAlgn="auto" hangingPunct="1">
              <a:spcAft>
                <a:spcPts val="0"/>
              </a:spcAft>
              <a:defRPr/>
            </a:pPr>
            <a:r>
              <a:rPr lang="cs-CZ" smtClean="0">
                <a:solidFill>
                  <a:schemeClr val="tx2">
                    <a:satMod val="200000"/>
                  </a:schemeClr>
                </a:solidFill>
              </a:rPr>
              <a:t>Kulturní evoluce</a:t>
            </a:r>
          </a:p>
        </p:txBody>
      </p:sp>
      <p:pic>
        <p:nvPicPr>
          <p:cNvPr id="184323" name="Picture 3" descr="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43942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Text Box 4"/>
          <p:cNvSpPr txBox="1">
            <a:spLocks noChangeArrowheads="1"/>
          </p:cNvSpPr>
          <p:nvPr/>
        </p:nvSpPr>
        <p:spPr bwMode="auto">
          <a:xfrm>
            <a:off x="381000" y="4800600"/>
            <a:ext cx="3749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cs-CZ">
                <a:solidFill>
                  <a:prstClr val="white"/>
                </a:solidFill>
              </a:rPr>
              <a:t>Křivka změny </a:t>
            </a:r>
            <a:r>
              <a:rPr lang="cs-CZ">
                <a:solidFill>
                  <a:srgbClr val="FF0066"/>
                </a:solidFill>
              </a:rPr>
              <a:t>teploty</a:t>
            </a:r>
            <a:r>
              <a:rPr lang="cs-CZ">
                <a:solidFill>
                  <a:prstClr val="white"/>
                </a:solidFill>
              </a:rPr>
              <a:t> a koncentrace oxidu uhličitého v letech 1940 - 1995</a:t>
            </a:r>
          </a:p>
        </p:txBody>
      </p:sp>
      <p:pic>
        <p:nvPicPr>
          <p:cNvPr id="184325" name="Picture 5" descr="350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0" y="1447800"/>
            <a:ext cx="41021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Text Box 6"/>
          <p:cNvSpPr txBox="1">
            <a:spLocks noChangeArrowheads="1"/>
          </p:cNvSpPr>
          <p:nvPr/>
        </p:nvSpPr>
        <p:spPr bwMode="auto">
          <a:xfrm>
            <a:off x="4860925" y="4765675"/>
            <a:ext cx="242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cs-CZ">
                <a:solidFill>
                  <a:prstClr val="white"/>
                </a:solidFill>
              </a:rPr>
              <a:t>Počet lidí na Zemi</a:t>
            </a:r>
          </a:p>
        </p:txBody>
      </p:sp>
    </p:spTree>
    <p:extLst>
      <p:ext uri="{BB962C8B-B14F-4D97-AF65-F5344CB8AC3E}">
        <p14:creationId xmlns:p14="http://schemas.microsoft.com/office/powerpoint/2010/main" val="241952068"/>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swanscmbbif3"/>
          <p:cNvPicPr>
            <a:picLocks noChangeAspect="1" noChangeArrowheads="1"/>
          </p:cNvPicPr>
          <p:nvPr/>
        </p:nvPicPr>
        <p:blipFill>
          <a:blip r:embed="rId2"/>
          <a:srcRect/>
          <a:stretch>
            <a:fillRect/>
          </a:stretch>
        </p:blipFill>
        <p:spPr bwMode="auto">
          <a:xfrm>
            <a:off x="611560" y="2132856"/>
            <a:ext cx="5256584" cy="4415532"/>
          </a:xfrm>
          <a:prstGeom prst="rect">
            <a:avLst/>
          </a:prstGeom>
          <a:noFill/>
        </p:spPr>
      </p:pic>
      <p:sp>
        <p:nvSpPr>
          <p:cNvPr id="5" name="TextovéPole 4"/>
          <p:cNvSpPr txBox="1"/>
          <p:nvPr/>
        </p:nvSpPr>
        <p:spPr>
          <a:xfrm>
            <a:off x="5940152" y="2132856"/>
            <a:ext cx="2808312" cy="3693319"/>
          </a:xfrm>
          <a:prstGeom prst="rect">
            <a:avLst/>
          </a:prstGeom>
          <a:noFill/>
        </p:spPr>
        <p:txBody>
          <a:bodyPr wrap="square" rtlCol="0">
            <a:spAutoFit/>
          </a:bodyPr>
          <a:lstStyle/>
          <a:p>
            <a:r>
              <a:rPr lang="cs-CZ" dirty="0" err="1" smtClean="0"/>
              <a:t>Middle</a:t>
            </a:r>
            <a:r>
              <a:rPr lang="cs-CZ" dirty="0" smtClean="0"/>
              <a:t> </a:t>
            </a:r>
            <a:r>
              <a:rPr lang="cs-CZ" dirty="0" err="1" smtClean="0"/>
              <a:t>Gravels</a:t>
            </a:r>
            <a:r>
              <a:rPr lang="cs-CZ" dirty="0" smtClean="0"/>
              <a:t>, </a:t>
            </a:r>
            <a:r>
              <a:rPr lang="cs-CZ" dirty="0" err="1" smtClean="0"/>
              <a:t>Swanscombe</a:t>
            </a:r>
            <a:r>
              <a:rPr lang="cs-CZ" dirty="0" smtClean="0"/>
              <a:t> </a:t>
            </a:r>
            <a:r>
              <a:rPr lang="cs-CZ" dirty="0" err="1" smtClean="0"/>
              <a:t>England</a:t>
            </a:r>
            <a:r>
              <a:rPr lang="cs-CZ" dirty="0" smtClean="0"/>
              <a:t>, OIS 11, </a:t>
            </a:r>
            <a:r>
              <a:rPr lang="cs-CZ" dirty="0" err="1" smtClean="0"/>
              <a:t>c</a:t>
            </a:r>
            <a:r>
              <a:rPr lang="cs-CZ" dirty="0" smtClean="0"/>
              <a:t>. 400,000 BP. </a:t>
            </a:r>
            <a:r>
              <a:rPr lang="cs-CZ" dirty="0" err="1" smtClean="0"/>
              <a:t>Pointed</a:t>
            </a:r>
            <a:r>
              <a:rPr lang="cs-CZ" dirty="0" smtClean="0"/>
              <a:t> </a:t>
            </a:r>
            <a:r>
              <a:rPr lang="cs-CZ" dirty="0" err="1" smtClean="0"/>
              <a:t>Acheulian</a:t>
            </a:r>
            <a:r>
              <a:rPr lang="cs-CZ" dirty="0" smtClean="0"/>
              <a:t> </a:t>
            </a:r>
            <a:r>
              <a:rPr lang="cs-CZ" dirty="0" err="1" smtClean="0"/>
              <a:t>handaxe</a:t>
            </a:r>
            <a:r>
              <a:rPr lang="cs-CZ" dirty="0" smtClean="0"/>
              <a:t> </a:t>
            </a:r>
            <a:r>
              <a:rPr lang="cs-CZ" dirty="0" err="1" smtClean="0"/>
              <a:t>of</a:t>
            </a:r>
            <a:r>
              <a:rPr lang="cs-CZ" dirty="0" smtClean="0"/>
              <a:t> flint </a:t>
            </a:r>
            <a:r>
              <a:rPr lang="cs-CZ" dirty="0" err="1" smtClean="0"/>
              <a:t>with</a:t>
            </a:r>
            <a:r>
              <a:rPr lang="cs-CZ" dirty="0" smtClean="0"/>
              <a:t> </a:t>
            </a:r>
            <a:r>
              <a:rPr lang="cs-CZ" dirty="0" err="1" smtClean="0"/>
              <a:t>embedded</a:t>
            </a:r>
            <a:r>
              <a:rPr lang="cs-CZ" dirty="0" smtClean="0"/>
              <a:t> </a:t>
            </a:r>
            <a:r>
              <a:rPr lang="cs-CZ" dirty="0" err="1" smtClean="0"/>
              <a:t>Upper</a:t>
            </a:r>
            <a:r>
              <a:rPr lang="cs-CZ" dirty="0" smtClean="0"/>
              <a:t> </a:t>
            </a:r>
            <a:r>
              <a:rPr lang="cs-CZ" dirty="0" err="1" smtClean="0"/>
              <a:t>Cretaceous</a:t>
            </a:r>
            <a:r>
              <a:rPr lang="cs-CZ" dirty="0" smtClean="0"/>
              <a:t> </a:t>
            </a:r>
            <a:r>
              <a:rPr lang="cs-CZ" dirty="0" err="1" smtClean="0"/>
              <a:t>echinoid</a:t>
            </a:r>
            <a:r>
              <a:rPr lang="cs-CZ" dirty="0" smtClean="0"/>
              <a:t>, </a:t>
            </a:r>
            <a:r>
              <a:rPr lang="cs-CZ" i="1" dirty="0" err="1" smtClean="0"/>
              <a:t>Conulus</a:t>
            </a:r>
            <a:r>
              <a:rPr lang="cs-CZ" i="1" dirty="0" smtClean="0"/>
              <a:t> </a:t>
            </a:r>
            <a:r>
              <a:rPr lang="cs-CZ" i="1" dirty="0" err="1" smtClean="0"/>
              <a:t>sp</a:t>
            </a:r>
            <a:r>
              <a:rPr lang="cs-CZ" dirty="0" smtClean="0"/>
              <a:t>. (</a:t>
            </a:r>
            <a:r>
              <a:rPr lang="cs-CZ" dirty="0" err="1" smtClean="0"/>
              <a:t>Left</a:t>
            </a:r>
            <a:r>
              <a:rPr lang="cs-CZ" dirty="0" smtClean="0"/>
              <a:t>, </a:t>
            </a:r>
            <a:r>
              <a:rPr lang="cs-CZ" dirty="0" err="1" smtClean="0"/>
              <a:t>side</a:t>
            </a:r>
            <a:r>
              <a:rPr lang="cs-CZ" dirty="0" smtClean="0"/>
              <a:t> </a:t>
            </a:r>
            <a:r>
              <a:rPr lang="cs-CZ" dirty="0" err="1" smtClean="0"/>
              <a:t>view</a:t>
            </a:r>
            <a:r>
              <a:rPr lang="cs-CZ" dirty="0" smtClean="0"/>
              <a:t>) </a:t>
            </a:r>
            <a:r>
              <a:rPr lang="cs-CZ" dirty="0" err="1" smtClean="0"/>
              <a:t>left</a:t>
            </a:r>
            <a:r>
              <a:rPr lang="cs-CZ" dirty="0" smtClean="0"/>
              <a:t> </a:t>
            </a:r>
            <a:r>
              <a:rPr lang="cs-CZ" dirty="0" err="1" smtClean="0"/>
              <a:t>edge</a:t>
            </a:r>
            <a:r>
              <a:rPr lang="cs-CZ" dirty="0" smtClean="0"/>
              <a:t> </a:t>
            </a:r>
            <a:r>
              <a:rPr lang="cs-CZ" dirty="0" err="1" smtClean="0"/>
              <a:t>of</a:t>
            </a:r>
            <a:r>
              <a:rPr lang="cs-CZ" dirty="0" smtClean="0"/>
              <a:t> </a:t>
            </a:r>
            <a:r>
              <a:rPr lang="cs-CZ" dirty="0" err="1" smtClean="0"/>
              <a:t>handaxe</a:t>
            </a:r>
            <a:r>
              <a:rPr lang="cs-CZ" dirty="0" smtClean="0"/>
              <a:t> </a:t>
            </a:r>
            <a:r>
              <a:rPr lang="cs-CZ" dirty="0" err="1" smtClean="0"/>
              <a:t>showing</a:t>
            </a:r>
            <a:r>
              <a:rPr lang="cs-CZ" dirty="0" smtClean="0"/>
              <a:t> </a:t>
            </a:r>
            <a:r>
              <a:rPr lang="cs-CZ" dirty="0" err="1" smtClean="0"/>
              <a:t>side</a:t>
            </a:r>
            <a:r>
              <a:rPr lang="cs-CZ" dirty="0" smtClean="0"/>
              <a:t> </a:t>
            </a:r>
            <a:r>
              <a:rPr lang="cs-CZ" dirty="0" err="1" smtClean="0"/>
              <a:t>of</a:t>
            </a:r>
            <a:r>
              <a:rPr lang="cs-CZ" dirty="0" smtClean="0"/>
              <a:t> </a:t>
            </a:r>
            <a:r>
              <a:rPr lang="cs-CZ" dirty="0" err="1" smtClean="0"/>
              <a:t>echinoid</a:t>
            </a:r>
            <a:r>
              <a:rPr lang="cs-CZ" dirty="0" smtClean="0"/>
              <a:t>; (</a:t>
            </a:r>
            <a:r>
              <a:rPr lang="cs-CZ" dirty="0" err="1" smtClean="0"/>
              <a:t>Right</a:t>
            </a:r>
            <a:r>
              <a:rPr lang="cs-CZ" dirty="0" smtClean="0"/>
              <a:t>, </a:t>
            </a:r>
            <a:r>
              <a:rPr lang="cs-CZ" dirty="0" err="1" smtClean="0"/>
              <a:t>plan</a:t>
            </a:r>
            <a:r>
              <a:rPr lang="cs-CZ" dirty="0" smtClean="0"/>
              <a:t> </a:t>
            </a:r>
            <a:r>
              <a:rPr lang="cs-CZ" dirty="0" err="1" smtClean="0"/>
              <a:t>view</a:t>
            </a:r>
            <a:r>
              <a:rPr lang="cs-CZ" dirty="0" smtClean="0"/>
              <a:t>) oral </a:t>
            </a:r>
            <a:r>
              <a:rPr lang="cs-CZ" dirty="0" err="1" smtClean="0"/>
              <a:t>surface</a:t>
            </a:r>
            <a:r>
              <a:rPr lang="cs-CZ" dirty="0" smtClean="0"/>
              <a:t> </a:t>
            </a:r>
            <a:r>
              <a:rPr lang="cs-CZ" dirty="0" err="1" smtClean="0"/>
              <a:t>of</a:t>
            </a:r>
            <a:r>
              <a:rPr lang="cs-CZ" dirty="0" smtClean="0"/>
              <a:t> </a:t>
            </a:r>
            <a:r>
              <a:rPr lang="cs-CZ" dirty="0" err="1" smtClean="0"/>
              <a:t>echinoid</a:t>
            </a:r>
            <a:r>
              <a:rPr lang="cs-CZ" dirty="0" smtClean="0"/>
              <a:t> </a:t>
            </a:r>
            <a:r>
              <a:rPr lang="cs-CZ" dirty="0" err="1" smtClean="0"/>
              <a:t>at</a:t>
            </a:r>
            <a:r>
              <a:rPr lang="cs-CZ" dirty="0" smtClean="0"/>
              <a:t> .</a:t>
            </a:r>
            <a:endParaRPr lang="cs-CZ" dirty="0"/>
          </a:p>
        </p:txBody>
      </p:sp>
      <p:sp>
        <p:nvSpPr>
          <p:cNvPr id="6" name="Nadpis 5"/>
          <p:cNvSpPr>
            <a:spLocks noGrp="1"/>
          </p:cNvSpPr>
          <p:nvPr>
            <p:ph type="title"/>
          </p:nvPr>
        </p:nvSpPr>
        <p:spPr/>
        <p:txBody>
          <a:bodyPr/>
          <a:lstStyle/>
          <a:p>
            <a:r>
              <a:rPr lang="cs-CZ" dirty="0" smtClean="0"/>
              <a:t>Emergence vyšších forem myšlení...</a:t>
            </a:r>
            <a:endParaRPr lang="cs-CZ" dirty="0"/>
          </a:p>
        </p:txBody>
      </p:sp>
      <p:sp>
        <p:nvSpPr>
          <p:cNvPr id="2" name="Zástupný symbol pro obsah 1"/>
          <p:cNvSpPr>
            <a:spLocks noGrp="1"/>
          </p:cNvSpPr>
          <p:nvPr>
            <p:ph idx="1"/>
          </p:nvPr>
        </p:nvSpPr>
        <p:spPr/>
        <p:txBody>
          <a:bodyPr/>
          <a:lstStyle/>
          <a:p>
            <a:endParaRPr lang="cs-CZ" dirty="0"/>
          </a:p>
        </p:txBody>
      </p:sp>
    </p:spTree>
    <p:extLst>
      <p:ext uri="{BB962C8B-B14F-4D97-AF65-F5344CB8AC3E}">
        <p14:creationId xmlns:p14="http://schemas.microsoft.com/office/powerpoint/2010/main" val="359392655"/>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4" name="Zástupný symbol pro obsah 3"/>
          <p:cNvSpPr>
            <a:spLocks noGrp="1"/>
          </p:cNvSpPr>
          <p:nvPr>
            <p:ph idx="1"/>
          </p:nvPr>
        </p:nvSpPr>
        <p:spPr/>
        <p:txBody>
          <a:bodyPr/>
          <a:lstStyle/>
          <a:p>
            <a:r>
              <a:rPr lang="cs-CZ" dirty="0" smtClean="0"/>
              <a:t>...ovšem přítomnost </a:t>
            </a:r>
            <a:r>
              <a:rPr lang="cs-CZ" dirty="0" err="1" smtClean="0"/>
              <a:t>fosílií</a:t>
            </a:r>
            <a:r>
              <a:rPr lang="cs-CZ" dirty="0" smtClean="0"/>
              <a:t> v pazourcích je velmi častá</a:t>
            </a:r>
            <a:endParaRPr lang="cs-CZ" dirty="0"/>
          </a:p>
        </p:txBody>
      </p:sp>
    </p:spTree>
    <p:extLst>
      <p:ext uri="{BB962C8B-B14F-4D97-AF65-F5344CB8AC3E}">
        <p14:creationId xmlns:p14="http://schemas.microsoft.com/office/powerpoint/2010/main" val="1038245373"/>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dirty="0" smtClean="0"/>
              <a:t>Pozdní Acheuléen</a:t>
            </a:r>
            <a:br>
              <a:rPr lang="cs-CZ" sz="3600" dirty="0" smtClean="0"/>
            </a:br>
            <a:r>
              <a:rPr lang="cs-CZ" sz="3600" dirty="0" smtClean="0"/>
              <a:t> </a:t>
            </a:r>
            <a:r>
              <a:rPr lang="cs-CZ" sz="3600" dirty="0" err="1" smtClean="0"/>
              <a:t>Marking</a:t>
            </a:r>
            <a:r>
              <a:rPr lang="cs-CZ" sz="3600" dirty="0" smtClean="0"/>
              <a:t> </a:t>
            </a:r>
            <a:r>
              <a:rPr lang="cs-CZ" sz="3600" dirty="0" err="1" smtClean="0"/>
              <a:t>Motifs</a:t>
            </a:r>
            <a:r>
              <a:rPr lang="cs-CZ" sz="3600" dirty="0" smtClean="0"/>
              <a:t> I - </a:t>
            </a:r>
            <a:r>
              <a:rPr lang="cs-CZ" sz="3600" dirty="0" err="1" smtClean="0"/>
              <a:t>Bilzingsleben</a:t>
            </a:r>
            <a:r>
              <a:rPr lang="cs-CZ" sz="3600" dirty="0" smtClean="0"/>
              <a:t>, Německo</a:t>
            </a:r>
            <a:endParaRPr lang="cs-CZ" dirty="0"/>
          </a:p>
        </p:txBody>
      </p:sp>
      <p:sp>
        <p:nvSpPr>
          <p:cNvPr id="3" name="Zástupný symbol pro obsah 2"/>
          <p:cNvSpPr>
            <a:spLocks noGrp="1"/>
          </p:cNvSpPr>
          <p:nvPr>
            <p:ph idx="1"/>
          </p:nvPr>
        </p:nvSpPr>
        <p:spPr/>
        <p:txBody>
          <a:bodyPr/>
          <a:lstStyle/>
          <a:p>
            <a:endParaRPr lang="cs-CZ"/>
          </a:p>
        </p:txBody>
      </p:sp>
      <p:pic>
        <p:nvPicPr>
          <p:cNvPr id="73730" name="Picture 2" descr="d)blzmf3"/>
          <p:cNvPicPr>
            <a:picLocks noChangeAspect="1" noChangeArrowheads="1"/>
          </p:cNvPicPr>
          <p:nvPr/>
        </p:nvPicPr>
        <p:blipFill>
          <a:blip r:embed="rId2"/>
          <a:srcRect/>
          <a:stretch>
            <a:fillRect/>
          </a:stretch>
        </p:blipFill>
        <p:spPr bwMode="auto">
          <a:xfrm>
            <a:off x="971600" y="1916832"/>
            <a:ext cx="4762500" cy="4276726"/>
          </a:xfrm>
          <a:prstGeom prst="rect">
            <a:avLst/>
          </a:prstGeom>
          <a:noFill/>
        </p:spPr>
      </p:pic>
      <p:sp>
        <p:nvSpPr>
          <p:cNvPr id="4" name="TextovéPole 3"/>
          <p:cNvSpPr txBox="1"/>
          <p:nvPr/>
        </p:nvSpPr>
        <p:spPr>
          <a:xfrm>
            <a:off x="5868144" y="1988840"/>
            <a:ext cx="2808312" cy="2031325"/>
          </a:xfrm>
          <a:prstGeom prst="rect">
            <a:avLst/>
          </a:prstGeom>
          <a:noFill/>
        </p:spPr>
        <p:txBody>
          <a:bodyPr wrap="square" rtlCol="0">
            <a:spAutoFit/>
          </a:bodyPr>
          <a:lstStyle/>
          <a:p>
            <a:r>
              <a:rPr lang="en-US" dirty="0" err="1" smtClean="0"/>
              <a:t>Bilzingsleben</a:t>
            </a:r>
            <a:r>
              <a:rPr lang="en-US" dirty="0" smtClean="0"/>
              <a:t>, OIS11 c. 400,000 BP. </a:t>
            </a:r>
            <a:endParaRPr lang="cs-CZ" dirty="0" smtClean="0"/>
          </a:p>
          <a:p>
            <a:r>
              <a:rPr lang="en-US" dirty="0" err="1" smtClean="0"/>
              <a:t>Obje</a:t>
            </a:r>
            <a:r>
              <a:rPr lang="cs-CZ" dirty="0" smtClean="0"/>
              <a:t>k</a:t>
            </a:r>
            <a:r>
              <a:rPr lang="en-US" dirty="0" smtClean="0"/>
              <a:t>t #1=208.33, </a:t>
            </a:r>
            <a:endParaRPr lang="cs-CZ" dirty="0" smtClean="0"/>
          </a:p>
          <a:p>
            <a:r>
              <a:rPr lang="cs-CZ" dirty="0" smtClean="0"/>
              <a:t>sekáček vyrobený z holeně slona</a:t>
            </a:r>
          </a:p>
          <a:p>
            <a:endParaRPr lang="cs-CZ" dirty="0" smtClean="0"/>
          </a:p>
          <a:p>
            <a:r>
              <a:rPr lang="cs-CZ" dirty="0" smtClean="0"/>
              <a:t>Homo </a:t>
            </a:r>
            <a:r>
              <a:rPr lang="cs-CZ" dirty="0" err="1" smtClean="0"/>
              <a:t>erectus</a:t>
            </a:r>
            <a:endParaRPr lang="cs-CZ" dirty="0"/>
          </a:p>
        </p:txBody>
      </p:sp>
    </p:spTree>
    <p:extLst>
      <p:ext uri="{BB962C8B-B14F-4D97-AF65-F5344CB8AC3E}">
        <p14:creationId xmlns:p14="http://schemas.microsoft.com/office/powerpoint/2010/main" val="4274923039"/>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a:t>N</a:t>
            </a:r>
            <a:r>
              <a:rPr lang="cs-CZ" dirty="0" smtClean="0"/>
              <a:t>ejstarší jasný doklad pro pohřbívání je 119 000 let starého místa ve </a:t>
            </a:r>
            <a:r>
              <a:rPr lang="cs-CZ" dirty="0" err="1" smtClean="0"/>
              <a:t>Skuhl</a:t>
            </a:r>
            <a:r>
              <a:rPr lang="cs-CZ" dirty="0" smtClean="0"/>
              <a:t> </a:t>
            </a:r>
            <a:r>
              <a:rPr lang="cs-CZ" dirty="0" err="1" smtClean="0"/>
              <a:t>Cave</a:t>
            </a:r>
            <a:r>
              <a:rPr lang="cs-CZ" dirty="0" smtClean="0"/>
              <a:t>, </a:t>
            </a:r>
            <a:r>
              <a:rPr lang="cs-CZ" dirty="0" err="1" smtClean="0"/>
              <a:t>Israel</a:t>
            </a:r>
            <a:r>
              <a:rPr lang="cs-CZ" dirty="0" smtClean="0"/>
              <a:t>.</a:t>
            </a:r>
          </a:p>
          <a:p>
            <a:r>
              <a:rPr lang="cs-CZ" dirty="0" smtClean="0"/>
              <a:t>Nejstarší doklad o zdobení těla a možné snaze o odlišnost daného etnika je 82 000 let staré korálky z ulit z Maroka se znaky používání a zbytky okrové barvy.</a:t>
            </a:r>
          </a:p>
          <a:p>
            <a:r>
              <a:rPr lang="cs-CZ" dirty="0" smtClean="0"/>
              <a:t>O něco mladší korálky (75 000 let) byly nalezeny v </a:t>
            </a:r>
            <a:r>
              <a:rPr lang="cs-CZ" dirty="0" err="1" smtClean="0"/>
              <a:t>Blombos</a:t>
            </a:r>
            <a:r>
              <a:rPr lang="cs-CZ" dirty="0" smtClean="0"/>
              <a:t> </a:t>
            </a:r>
            <a:r>
              <a:rPr lang="cs-CZ" dirty="0" err="1" smtClean="0"/>
              <a:t>Cave</a:t>
            </a:r>
            <a:r>
              <a:rPr lang="cs-CZ" dirty="0" smtClean="0"/>
              <a:t> v Jižní Africe.</a:t>
            </a:r>
          </a:p>
          <a:p>
            <a:r>
              <a:rPr lang="cs-CZ" sz="1400" dirty="0" err="1" smtClean="0"/>
              <a:t>Suddendorf</a:t>
            </a:r>
            <a:r>
              <a:rPr lang="cs-CZ" sz="1400" dirty="0" smtClean="0"/>
              <a:t>, T., (2013) </a:t>
            </a:r>
            <a:r>
              <a:rPr lang="cs-CZ" sz="1400" i="1" dirty="0" smtClean="0"/>
              <a:t>The Gap: The Science of </a:t>
            </a:r>
            <a:r>
              <a:rPr lang="cs-CZ" sz="1400" i="1" dirty="0" err="1" smtClean="0"/>
              <a:t>What</a:t>
            </a:r>
            <a:r>
              <a:rPr lang="cs-CZ" sz="1400" i="1" dirty="0" smtClean="0"/>
              <a:t> </a:t>
            </a:r>
            <a:r>
              <a:rPr lang="cs-CZ" sz="1400" i="1" dirty="0" err="1" smtClean="0"/>
              <a:t>Separates</a:t>
            </a:r>
            <a:r>
              <a:rPr lang="cs-CZ" sz="1400" i="1" dirty="0" smtClean="0"/>
              <a:t> </a:t>
            </a:r>
            <a:r>
              <a:rPr lang="cs-CZ" sz="1400" i="1" dirty="0" err="1" smtClean="0"/>
              <a:t>Us</a:t>
            </a:r>
            <a:r>
              <a:rPr lang="cs-CZ" sz="1400" i="1" dirty="0" smtClean="0"/>
              <a:t> </a:t>
            </a:r>
            <a:r>
              <a:rPr lang="cs-CZ" sz="1400" i="1" dirty="0" err="1" smtClean="0"/>
              <a:t>From</a:t>
            </a:r>
            <a:r>
              <a:rPr lang="cs-CZ" sz="1400" i="1" dirty="0" smtClean="0"/>
              <a:t> </a:t>
            </a:r>
            <a:r>
              <a:rPr lang="cs-CZ" sz="1400" i="1" dirty="0" err="1" smtClean="0"/>
              <a:t>Other</a:t>
            </a:r>
            <a:r>
              <a:rPr lang="cs-CZ" sz="1400" i="1" dirty="0" smtClean="0"/>
              <a:t> </a:t>
            </a:r>
            <a:r>
              <a:rPr lang="cs-CZ" sz="1400" i="1" dirty="0" err="1" smtClean="0"/>
              <a:t>Animals</a:t>
            </a:r>
            <a:r>
              <a:rPr lang="cs-CZ" sz="1400" i="1" dirty="0" smtClean="0"/>
              <a:t>. </a:t>
            </a:r>
            <a:r>
              <a:rPr lang="cs-CZ" sz="1400" dirty="0" smtClean="0"/>
              <a:t>Basic </a:t>
            </a:r>
            <a:r>
              <a:rPr lang="cs-CZ" sz="1400" dirty="0" err="1" smtClean="0"/>
              <a:t>Books</a:t>
            </a:r>
            <a:r>
              <a:rPr lang="cs-CZ" sz="1400" dirty="0" smtClean="0"/>
              <a:t>. A </a:t>
            </a:r>
            <a:r>
              <a:rPr lang="cs-CZ" sz="1400" dirty="0" err="1" smtClean="0"/>
              <a:t>Member</a:t>
            </a:r>
            <a:r>
              <a:rPr lang="cs-CZ" sz="1400" dirty="0" smtClean="0"/>
              <a:t> of the Perseus </a:t>
            </a:r>
            <a:r>
              <a:rPr lang="cs-CZ" sz="1400" dirty="0" err="1" smtClean="0"/>
              <a:t>Books</a:t>
            </a:r>
            <a:r>
              <a:rPr lang="cs-CZ" sz="1400" dirty="0" smtClean="0"/>
              <a:t> </a:t>
            </a:r>
            <a:r>
              <a:rPr lang="cs-CZ" sz="1400" dirty="0" err="1" smtClean="0"/>
              <a:t>Group</a:t>
            </a:r>
            <a:r>
              <a:rPr lang="cs-CZ" sz="1400" dirty="0" smtClean="0"/>
              <a:t>, New York. </a:t>
            </a:r>
            <a:r>
              <a:rPr lang="cs-CZ" sz="1400" dirty="0" err="1" smtClean="0"/>
              <a:t>loc</a:t>
            </a:r>
            <a:r>
              <a:rPr lang="cs-CZ" sz="1400" dirty="0" smtClean="0"/>
              <a:t>. 4807/8872</a:t>
            </a:r>
          </a:p>
          <a:p>
            <a:endParaRPr lang="cs-CZ" dirty="0"/>
          </a:p>
        </p:txBody>
      </p:sp>
    </p:spTree>
    <p:extLst>
      <p:ext uri="{BB962C8B-B14F-4D97-AF65-F5344CB8AC3E}">
        <p14:creationId xmlns:p14="http://schemas.microsoft.com/office/powerpoint/2010/main" val="1466807325"/>
      </p:ext>
    </p:extLst>
  </p:cSld>
  <p:clrMapOvr>
    <a:masterClrMapping/>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1541</Words>
  <Application>Microsoft Office PowerPoint</Application>
  <PresentationFormat>Předvádění na obrazovce (4:3)</PresentationFormat>
  <Paragraphs>153</Paragraphs>
  <Slides>58</Slides>
  <Notes>0</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58</vt:i4>
      </vt:variant>
    </vt:vector>
  </HeadingPairs>
  <TitlesOfParts>
    <vt:vector size="67" baseType="lpstr">
      <vt:lpstr>Arial</vt:lpstr>
      <vt:lpstr>Calibri</vt:lpstr>
      <vt:lpstr>Consolas</vt:lpstr>
      <vt:lpstr>Times New Roman</vt:lpstr>
      <vt:lpstr>Wingdings</vt:lpstr>
      <vt:lpstr>Wingdings 2</vt:lpstr>
      <vt:lpstr>Wingdings 3</vt:lpstr>
      <vt:lpstr>Metro</vt:lpstr>
      <vt:lpstr>Motiv sady Office</vt:lpstr>
      <vt:lpstr>Paleolitické umění</vt:lpstr>
      <vt:lpstr>Počátky symbolismu</vt:lpstr>
      <vt:lpstr>Gradualistický model</vt:lpstr>
      <vt:lpstr>Explosívní model</vt:lpstr>
      <vt:lpstr>Isimila, Tanzania</vt:lpstr>
      <vt:lpstr>Emergence vyšších forem myšlení...</vt:lpstr>
      <vt:lpstr>Prezentace aplikace PowerPoint</vt:lpstr>
      <vt:lpstr>Pozdní Acheuléen  Marking Motifs I - Bilzingsleben, Německo</vt:lpstr>
      <vt:lpstr>Prezentace aplikace PowerPoint</vt:lpstr>
      <vt:lpstr>Jeden z prvních uměleckých předmětů</vt:lpstr>
      <vt:lpstr>Umění</vt:lpstr>
      <vt:lpstr>Prezentace aplikace PowerPoint</vt:lpstr>
      <vt:lpstr>Umění</vt:lpstr>
      <vt:lpstr>Utilitární umění</vt:lpstr>
      <vt:lpstr>Neutilitární umění</vt:lpstr>
      <vt:lpstr>Paleolitické umění</vt:lpstr>
      <vt:lpstr>Umění pro umění - Art pour l´Art</vt:lpstr>
      <vt:lpstr>Věstonická Venuše</vt:lpstr>
      <vt:lpstr>Prezentace aplikace PowerPoint</vt:lpstr>
      <vt:lpstr>Prezentace aplikace PowerPoint</vt:lpstr>
      <vt:lpstr>Datování</vt:lpstr>
      <vt:lpstr>Datování</vt:lpstr>
      <vt:lpstr>35 000</vt:lpstr>
      <vt:lpstr>Prezentace aplikace PowerPoint</vt:lpstr>
      <vt:lpstr>Neandertálské umění?</vt:lpstr>
      <vt:lpstr>Prezentace aplikace PowerPoint</vt:lpstr>
      <vt:lpstr>Altamira</vt:lpstr>
      <vt:lpstr>Umění</vt:lpstr>
      <vt:lpstr>Lascaux</vt:lpstr>
      <vt:lpstr>Lascaux 17 000 let</vt:lpstr>
      <vt:lpstr>Chauvet  (některé kolem 31 000, jiné  26 000)</vt:lpstr>
      <vt:lpstr>Chauvet (některé kolem 31 000, jiné  26 000)</vt:lpstr>
      <vt:lpstr>Prezentace aplikace PowerPoint</vt:lpstr>
      <vt:lpstr>Prezentace aplikace PowerPoint</vt:lpstr>
      <vt:lpstr>Prezentace aplikace PowerPoint</vt:lpstr>
      <vt:lpstr>Chauvet (některé kolem 31 000, jiné  26 000)</vt:lpstr>
      <vt:lpstr>Prezentace aplikace PowerPoint</vt:lpstr>
      <vt:lpstr>Prezentace aplikace PowerPoint</vt:lpstr>
      <vt:lpstr>Damme de Brassempouy</vt:lpstr>
      <vt:lpstr>Trois Frères 14 000 - 13 000 years ago</vt:lpstr>
      <vt:lpstr>Prezentace aplikace PowerPoint</vt:lpstr>
      <vt:lpstr>Prezentace aplikace PowerPoint</vt:lpstr>
      <vt:lpstr>Prezentace aplikace PowerPoint</vt:lpstr>
      <vt:lpstr>Prezentace aplikace PowerPoint</vt:lpstr>
      <vt:lpstr>Prezentace aplikace PowerPoint</vt:lpstr>
      <vt:lpstr>Umění</vt:lpstr>
      <vt:lpstr>shrnutí kulturní evoluce</vt:lpstr>
      <vt:lpstr>Shrnutí</vt:lpstr>
      <vt:lpstr>Prezentace aplikace PowerPoint</vt:lpstr>
      <vt:lpstr>Jedno z mnoha možných schémat</vt:lpstr>
      <vt:lpstr>Země před 18 000 lety</vt:lpstr>
      <vt:lpstr>neolit</vt:lpstr>
      <vt:lpstr>Prezentace aplikace PowerPoint</vt:lpstr>
      <vt:lpstr>Kulturní evoluce</vt:lpstr>
      <vt:lpstr>Kulturní evoluce</vt:lpstr>
      <vt:lpstr>Kulturní evoluce</vt:lpstr>
      <vt:lpstr>Kulturní evoluce</vt:lpstr>
      <vt:lpstr>Kulturní evoluce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Paleolitické umění</dc:title>
  <dc:creator>Uživatel</dc:creator>
  <cp:lastModifiedBy>Marek_Vacha</cp:lastModifiedBy>
  <cp:revision>85</cp:revision>
  <dcterms:created xsi:type="dcterms:W3CDTF">2013-01-10T08:51:28Z</dcterms:created>
  <dcterms:modified xsi:type="dcterms:W3CDTF">2017-04-19T10:38:26Z</dcterms:modified>
</cp:coreProperties>
</file>